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Masters/slideMaster1.xml" ContentType="application/vnd.openxmlformats-officedocument.presentationml.slideMaster+xml"/>
  <Override PartName="/ppt/notesSlides/notesSlide24.xml" ContentType="application/vnd.openxmlformats-officedocument.presentationml.notesSlide+xml"/>
  <Override PartName="/ppt/notesSlides/notesSlide5.xml" ContentType="application/vnd.openxmlformats-officedocument.presentationml.notesSlide+xml"/>
  <Override PartName="/ppt/notesSlides/notesSlide27.xml" ContentType="application/vnd.openxmlformats-officedocument.presentationml.notesSlide+xml"/>
  <Override PartName="/ppt/notesSlides/notesSlide26.xml" ContentType="application/vnd.openxmlformats-officedocument.presentationml.notesSlide+xml"/>
  <Override PartName="/ppt/notesSlides/notesSlide19.xml" ContentType="application/vnd.openxmlformats-officedocument.presentationml.notes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25.xml" ContentType="application/vnd.openxmlformats-officedocument.presentationml.notesSlide+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6.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20.xml" ContentType="application/vnd.openxmlformats-officedocument.presentationml.notesSlide+xml"/>
  <Override PartName="/ppt/notesSlides/notesSlide7.xml" ContentType="application/vnd.openxmlformats-officedocument.presentationml.notesSlide+xml"/>
  <Override PartName="/ppt/notesSlides/notesSlide17.xml" ContentType="application/vnd.openxmlformats-officedocument.presentationml.notesSlide+xml"/>
  <Override PartName="/ppt/notesSlides/notesSlide12.xml" ContentType="application/vnd.openxmlformats-officedocument.presentationml.notesSlide+xml"/>
  <Override PartName="/ppt/notesSlides/notesSlide21.xml" ContentType="application/vnd.openxmlformats-officedocument.presentationml.notesSlide+xml"/>
  <Override PartName="/ppt/notesSlides/notesSlide18.xml" ContentType="application/vnd.openxmlformats-officedocument.presentationml.notesSlide+xml"/>
  <Override PartName="/ppt/notesSlides/notesSlide13.xml" ContentType="application/vnd.openxmlformats-officedocument.presentationml.notesSlide+xml"/>
  <Override PartName="/ppt/notesSlides/notesSlide8.xml" ContentType="application/vnd.openxmlformats-officedocument.presentationml.notesSlide+xml"/>
  <Override PartName="/ppt/notesSlides/notesSlide2.xml" ContentType="application/vnd.openxmlformats-officedocument.presentationml.notesSlide+xml"/>
  <Override PartName="/ppt/notesSlides/notesSlide23.xml" ContentType="application/vnd.openxmlformats-officedocument.presentationml.notesSlide+xml"/>
  <Override PartName="/ppt/notesSlides/notesSlide3.xml" ContentType="application/vnd.openxmlformats-officedocument.presentationml.notesSlide+xml"/>
  <Override PartName="/ppt/notesSlides/notesSlide9.xml" ContentType="application/vnd.openxmlformats-officedocument.presentationml.notesSlide+xml"/>
  <Override PartName="/ppt/notesSlides/notesSlide14.xml" ContentType="application/vnd.openxmlformats-officedocument.presentationml.notesSlide+xml"/>
  <Override PartName="/ppt/notesSlides/notesSlide4.xml" ContentType="application/vnd.openxmlformats-officedocument.presentationml.notesSlide+xml"/>
  <Override PartName="/ppt/notesSlides/notesSlide22.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Masters/notesMaster1.xml" ContentType="application/vnd.openxmlformats-officedocument.presentationml.notes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ppt/viewProps.xml" ContentType="application/vnd.openxmlformats-officedocument.presentationml.viewProps+xml"/>
  <Override PartName="/docProps/core.xml" ContentType="application/vnd.openxmlformats-package.core-properties+xml"/>
  <Override PartName="/docProps/app.xml" ContentType="application/vnd.openxmlformats-officedocument.extended-propertie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4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Lst>
  <p:sldSz cx="18288000" cy="10287000"/>
  <p:notesSz cx="6858000" cy="9144000"/>
  <p:embeddedFontLst>
    <p:embeddedFont>
      <p:font typeface="ADLaM Display" panose="02010000000000000000" pitchFamily="2" charset="0"/>
      <p:regular r:id="rId5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57351" autoAdjust="0"/>
  </p:normalViewPr>
  <p:slideViewPr>
    <p:cSldViewPr>
      <p:cViewPr varScale="1">
        <p:scale>
          <a:sx n="23" d="100"/>
          <a:sy n="23" d="100"/>
        </p:scale>
        <p:origin x="1820" y="4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font" Target="fonts/font1.fntdata"/><Relationship Id="rId55" Type="http://schemas.openxmlformats.org/officeDocument/2006/relationships/customXml" Target="../customXml/item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customXml" Target="../customXml/item2.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 Id="rId57" Type="http://schemas.openxmlformats.org/officeDocument/2006/relationships/customXml" Target="../customXml/item3.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10.09.2025</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a:p>
          <a:p>
            <a:r>
              <a:rPr lang="en-US"/>
              <a:t>PSU</a:t>
            </a:r>
          </a:p>
          <a:p>
            <a:endParaRPr lang="en-US"/>
          </a:p>
          <a:p>
            <a:r>
              <a:rPr lang="en-US"/>
              <a:t>GPU/Graphics card</a:t>
            </a:r>
          </a:p>
          <a:p>
            <a:endParaRPr lang="en-US"/>
          </a:p>
          <a:p>
            <a:r>
              <a:rPr lang="en-US"/>
              <a:t>SSD</a:t>
            </a:r>
          </a:p>
          <a:p>
            <a:endParaRPr lang="en-US"/>
          </a:p>
          <a:p>
            <a:r>
              <a:rPr lang="en-US"/>
              <a:t>Washing machine board</a:t>
            </a:r>
          </a:p>
          <a:p>
            <a:endParaRPr lang="en-US"/>
          </a:p>
          <a:p>
            <a:r>
              <a:rPr lang="en-US"/>
              <a:t>Blood fridge smart sensor</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See answers on previous page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Some pros and cons listed in previous slides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10 minutes, and then bring back to the classroom</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CPU  </a:t>
            </a:r>
          </a:p>
          <a:p>
            <a:r>
              <a:rPr lang="en-US" dirty="0"/>
              <a:t>RAM</a:t>
            </a:r>
          </a:p>
          <a:p>
            <a:r>
              <a:rPr lang="en-US" dirty="0"/>
              <a:t>ROM</a:t>
            </a:r>
          </a:p>
          <a:p>
            <a:r>
              <a:rPr lang="en-US" dirty="0"/>
              <a:t>Motherboard</a:t>
            </a:r>
          </a:p>
          <a:p>
            <a:r>
              <a:rPr lang="en-US" dirty="0"/>
              <a:t>GPU </a:t>
            </a:r>
          </a:p>
          <a:p>
            <a:r>
              <a:rPr lang="en-US" dirty="0"/>
              <a:t>CMOS</a:t>
            </a:r>
          </a:p>
          <a:p>
            <a:r>
              <a:rPr lang="en-US" dirty="0"/>
              <a:t>Network cards</a:t>
            </a:r>
          </a:p>
          <a:p>
            <a:r>
              <a:rPr lang="en-US" dirty="0"/>
              <a:t>Storage like HDD, SSD </a:t>
            </a:r>
          </a:p>
          <a:p>
            <a:r>
              <a:rPr lang="en-US" dirty="0"/>
              <a:t>Case</a:t>
            </a:r>
          </a:p>
          <a:p>
            <a:r>
              <a:rPr lang="en-US" dirty="0"/>
              <a:t>Cooling system</a:t>
            </a:r>
          </a:p>
          <a:p>
            <a:r>
              <a:rPr lang="en-US" dirty="0"/>
              <a:t>Soundcard</a:t>
            </a:r>
          </a:p>
          <a:p>
            <a:r>
              <a:rPr lang="en-US" dirty="0"/>
              <a:t>Optical drive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-Show of hands, has anyone ever overclocked their processor speed? </a:t>
            </a:r>
          </a:p>
          <a:p>
            <a:endParaRPr lang="en-US"/>
          </a:p>
          <a:p>
            <a:r>
              <a:rPr lang="en-US"/>
              <a:t>PUs contain a clock - everytime the clock ticks an instruction is carried out</a:t>
            </a:r>
          </a:p>
          <a:p>
            <a:endParaRPr lang="en-US"/>
          </a:p>
          <a:p>
            <a:r>
              <a:rPr lang="en-US"/>
              <a:t>-Clock speed is like how fast a runner can run laps. Faster clock speed means faster speed at carrying out instructions</a:t>
            </a:r>
          </a:p>
          <a:p>
            <a:endParaRPr lang="en-US"/>
          </a:p>
          <a:p>
            <a:endParaRPr lang="en-US"/>
          </a:p>
          <a:p>
            <a:endParaRPr lang="en-US"/>
          </a:p>
          <a:p>
            <a:endParaRPr lang="en-US"/>
          </a:p>
          <a:p>
            <a:endParaRPr lang="en-US"/>
          </a:p>
          <a:p>
            <a:endParaRPr lang="en-US"/>
          </a:p>
          <a:p>
            <a:endParaRPr lang="en-US"/>
          </a:p>
          <a:p>
            <a:endParaRPr lang="en-US"/>
          </a:p>
          <a:p>
            <a:r>
              <a:rPr lang="en-US"/>
              <a:t>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Happens a billion times per second</a:t>
            </a:r>
          </a:p>
          <a:p>
            <a:endParaRPr lang="en-US"/>
          </a:p>
          <a:p>
            <a:r>
              <a:rPr lang="en-US"/>
              <a:t>Fetch – The chef takes an ingredient (instruction) from the fridge (RAM).</a:t>
            </a:r>
          </a:p>
          <a:p>
            <a:endParaRPr lang="en-US"/>
          </a:p>
          <a:p>
            <a:r>
              <a:rPr lang="en-US"/>
              <a:t>Decode – The chef reads the recipe step to see what needs to be done.</a:t>
            </a:r>
          </a:p>
          <a:p>
            <a:endParaRPr lang="en-US"/>
          </a:p>
          <a:p>
            <a:r>
              <a:rPr lang="en-US"/>
              <a:t>Execute – The chef cooks the food (does the work).</a:t>
            </a:r>
          </a:p>
          <a:p>
            <a:endParaRPr lang="en-US"/>
          </a:p>
          <a:p>
            <a:endParaRPr lang="en-US"/>
          </a:p>
          <a:p>
            <a:endParaRPr lang="en-US"/>
          </a:p>
          <a:p>
            <a:endParaRPr lang="en-US"/>
          </a:p>
          <a:p>
            <a:endParaRPr lang="en-US"/>
          </a:p>
          <a:p>
            <a:endParaRPr lang="en-US"/>
          </a:p>
          <a:p>
            <a:r>
              <a:rPr lang="en-US"/>
              <a:t>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a:p>
          <a:p>
            <a:endParaRPr/>
          </a:p>
          <a:p>
            <a:endParaRPr/>
          </a:p>
          <a:p>
            <a:endParaRPr/>
          </a:p>
          <a:p>
            <a:endParaRPr/>
          </a:p>
          <a:p>
            <a:r>
              <a:rPr lang="en-US"/>
              <a:t>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-Core is a mini CPU inside the processor. More cores = more speed i.e. dual core, 2 tasks at once</a:t>
            </a:r>
          </a:p>
          <a:p>
            <a:endParaRPr lang="en-US"/>
          </a:p>
          <a:p>
            <a:r>
              <a:rPr lang="en-US"/>
              <a:t>-Clock speed is like how fast a runner can run laps. Faster clock speed means faster speed at carrying out instructions</a:t>
            </a:r>
          </a:p>
          <a:p>
            <a:endParaRPr lang="en-US"/>
          </a:p>
          <a:p>
            <a:r>
              <a:rPr lang="en-US"/>
              <a:t>-Cache size is very small and fast memory built into PCU that remembers frequently used instructions</a:t>
            </a:r>
          </a:p>
          <a:p>
            <a:endParaRPr lang="en-US"/>
          </a:p>
          <a:p>
            <a:r>
              <a:rPr lang="en-US"/>
              <a:t>-Logical processor - if a processor has 4 cores it might split it to 8 to get more out of it. Hyperthreading used to split existing cores.</a:t>
            </a:r>
          </a:p>
          <a:p>
            <a:endParaRPr lang="en-US"/>
          </a:p>
          <a:p>
            <a:r>
              <a:rPr lang="en-US"/>
              <a:t>(10 minutes)</a:t>
            </a:r>
          </a:p>
          <a:p>
            <a:endParaRPr lang="en-US"/>
          </a:p>
          <a:p>
            <a:endParaRPr lang="en-US"/>
          </a:p>
          <a:p>
            <a:r>
              <a:rPr lang="en-US"/>
              <a:t>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 mobile processor prioritizes energy efficiency, heat management, and battery life for portable devices like smartphones and laptops, using lower voltages and more sleep modes.</a:t>
            </a:r>
          </a:p>
          <a:p>
            <a:endParaRPr lang="en-US"/>
          </a:p>
          <a:p>
            <a:r>
              <a:rPr lang="en-US"/>
              <a:t>A normal (desktop) processor focuses on maximum performance for desktop PCs, offering higher clock speeds, more cores, and better cache, but consuming significantly more power and generating more heat.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Cache is like a filing cabinet</a:t>
            </a:r>
          </a:p>
          <a:p>
            <a:endParaRPr lang="en-US"/>
          </a:p>
          <a:p>
            <a:r>
              <a:rPr lang="en-US"/>
              <a:t>Level 1 is like the top draw of your desk, you store pens and notebooks in here</a:t>
            </a:r>
          </a:p>
          <a:p>
            <a:endParaRPr lang="en-US"/>
          </a:p>
          <a:p>
            <a:r>
              <a:rPr lang="en-US"/>
              <a:t>Level 2 is things you need infrequently, like your stapler or calculator</a:t>
            </a:r>
          </a:p>
          <a:p>
            <a:endParaRPr lang="en-US"/>
          </a:p>
          <a:p>
            <a:r>
              <a:rPr lang="en-US"/>
              <a:t>Level 3 is your spare paper or folders (instead of going to filing cabinet, RAM)</a:t>
            </a:r>
          </a:p>
          <a:p>
            <a:endParaRPr lang="en-US"/>
          </a:p>
          <a:p>
            <a:r>
              <a:rPr lang="en-US"/>
              <a:t>More cache = more speed and performance</a:t>
            </a:r>
          </a:p>
          <a:p>
            <a:r>
              <a:rPr lang="en-US"/>
              <a:t>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The analytical engine was a proposed digital mechanical general-purpose computer designed by the English mathematician and computer pioneer Charles Babbage.[2][3] It was first described in 1837 as the successor to Babbage's difference engine, which was a design for a simpler mechanical calculator.[4]</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Why it’s important:</a:t>
            </a:r>
          </a:p>
          <a:p>
            <a:endParaRPr lang="en-US"/>
          </a:p>
          <a:p>
            <a:r>
              <a:rPr lang="en-US"/>
              <a:t>It decides what parts you can use (e.g., type of CPU and RAM).</a:t>
            </a:r>
          </a:p>
          <a:p>
            <a:endParaRPr lang="en-US"/>
          </a:p>
          <a:p>
            <a:r>
              <a:rPr lang="en-US"/>
              <a:t>It makes sure components can communicate</a:t>
            </a:r>
          </a:p>
          <a:p>
            <a:endParaRPr lang="en-US"/>
          </a:p>
          <a:p>
            <a:r>
              <a:rPr lang="en-US"/>
              <a:t>It allows upgrades, like adding more memory or a graphics card.</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a:p>
          <a:p>
            <a:endParaRPr/>
          </a:p>
          <a:p>
            <a:endParaRPr/>
          </a:p>
          <a:p>
            <a:r>
              <a:rPr lang="en-US"/>
              <a:t>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 small chip on the motherboard that stores critical BIOS settings, like the date, time, and hardware configurations, using a CR2032 battery to maintain power and data when the computer is off. </a:t>
            </a:r>
          </a:p>
          <a:p>
            <a:endParaRPr lang="en-US"/>
          </a:p>
          <a:p>
            <a:r>
              <a:rPr lang="en-US"/>
              <a:t>When the CMOS battery fails, settings are lost, leading to issues like incorrect system time or boot problems, and resetting the CMOS can restore the system to its default configuration</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Speed – Much faster than permanent storage (like SSDs), so it helps the CPU work quickly.</a:t>
            </a:r>
          </a:p>
          <a:p>
            <a:endParaRPr lang="en-US"/>
          </a:p>
          <a:p>
            <a:r>
              <a:rPr lang="en-US"/>
              <a:t>Capacity – The amount of RAM (e.g., 8GB, 16GB, 32GB) affects how many tasks or programs can run smoothly at once.</a:t>
            </a:r>
          </a:p>
          <a:p>
            <a:endParaRPr lang="en-US"/>
          </a:p>
          <a:p>
            <a:r>
              <a:rPr lang="en-US"/>
              <a:t>Slots – Installed into the DIMM slots on the motherboard.</a:t>
            </a:r>
          </a:p>
          <a:p>
            <a:endParaRPr lang="en-US"/>
          </a:p>
          <a:p>
            <a:r>
              <a:rPr lang="en-US"/>
              <a:t>Dual Channel: allows you to read/write data at the same time provided RAM matches (2 streams instead of 1)</a:t>
            </a:r>
          </a:p>
          <a:p>
            <a:endParaRPr lang="en-US"/>
          </a:p>
          <a:p>
            <a:r>
              <a:rPr lang="en-US"/>
              <a:t>When a PC is turned off, RAM loses instructions/data</a:t>
            </a:r>
          </a:p>
          <a:p>
            <a:endParaRPr lang="en-US"/>
          </a:p>
          <a:p>
            <a:r>
              <a:rPr lang="en-US"/>
              <a:t>Data stored electrically</a:t>
            </a:r>
          </a:p>
          <a:p>
            <a:r>
              <a:rPr lang="en-US"/>
              <a:t>Can be expensive</a:t>
            </a:r>
          </a:p>
          <a:p>
            <a:r>
              <a:rPr lang="en-US"/>
              <a:t>Provides more Power</a:t>
            </a:r>
          </a:p>
          <a:p>
            <a:r>
              <a:rPr lang="en-US"/>
              <a:t>Can be easily changed</a:t>
            </a:r>
          </a:p>
          <a:p>
            <a:endParaRPr lang="en-US"/>
          </a:p>
          <a:p>
            <a:r>
              <a:rPr lang="en-US"/>
              <a:t>Measured in GB's (usually) i.e, 16 GB, 32GB</a:t>
            </a:r>
          </a:p>
          <a:p>
            <a:r>
              <a:rPr lang="en-US"/>
              <a:t> </a:t>
            </a:r>
          </a:p>
          <a:p>
            <a:endParaRPr lang="en-US"/>
          </a:p>
          <a:p>
            <a:r>
              <a:rPr lang="en-US"/>
              <a:t>Forgets instructions when PC turned off (Volatile)</a:t>
            </a:r>
          </a:p>
          <a:p>
            <a:endParaRPr lang="en-US"/>
          </a:p>
          <a:p>
            <a:r>
              <a:rPr lang="en-US"/>
              <a:t> </a:t>
            </a:r>
          </a:p>
          <a:p>
            <a:endParaRPr lang="en-US"/>
          </a:p>
          <a:p>
            <a:endParaRPr lang="en-US"/>
          </a:p>
          <a:p>
            <a:r>
              <a:rPr lang="en-US"/>
              <a:t>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ROM- Stores permanent data and firmware that can't be changed. Usually firmware instructions, essentially a start up manual for the PC.</a:t>
            </a:r>
          </a:p>
          <a:p>
            <a:endParaRPr lang="en-US"/>
          </a:p>
          <a:p>
            <a:r>
              <a:rPr lang="en-US"/>
              <a:t> Stores the firmware/BIOS (or UEFI) – the basic startup instructions that tell the computer how to begin running.</a:t>
            </a:r>
          </a:p>
          <a:p>
            <a:endParaRPr lang="en-US"/>
          </a:p>
          <a:p>
            <a:r>
              <a:rPr lang="en-US"/>
              <a:t>Without ROM, the computer wouldn’t know how to load the operating system.</a:t>
            </a:r>
          </a:p>
          <a:p>
            <a:endParaRPr lang="en-US"/>
          </a:p>
          <a:p>
            <a:r>
              <a:rPr lang="en-US"/>
              <a:t>Ensures that the system can always start, even if the hard drive is empty.</a:t>
            </a:r>
          </a:p>
          <a:p>
            <a:endParaRPr lang="en-US"/>
          </a:p>
          <a:p>
            <a:r>
              <a:rPr lang="en-US"/>
              <a:t>Like a recipe book - recipes are there and you can read them when you want, but it's hard to change them</a:t>
            </a:r>
          </a:p>
          <a:p>
            <a:endParaRPr lang="en-US"/>
          </a:p>
          <a:p>
            <a:r>
              <a:rPr lang="en-US"/>
              <a:t>-Doesnt depend on electric current</a:t>
            </a:r>
          </a:p>
          <a:p>
            <a:r>
              <a:rPr lang="en-US"/>
              <a:t>-Data written to cells using binary </a:t>
            </a:r>
          </a:p>
          <a:p>
            <a:r>
              <a:rPr lang="en-US"/>
              <a:t>-Faster than secondary memory</a:t>
            </a:r>
          </a:p>
          <a:p>
            <a:endParaRPr lang="en-US"/>
          </a:p>
          <a:p>
            <a:r>
              <a:rPr lang="en-US"/>
              <a:t>(remembers instructions when turned off)</a:t>
            </a:r>
          </a:p>
          <a:p>
            <a:endParaRPr lang="en-US"/>
          </a:p>
          <a:p>
            <a:endParaRPr lang="en-US"/>
          </a:p>
          <a:p>
            <a:endParaRPr lang="en-US"/>
          </a:p>
          <a:p>
            <a:r>
              <a:rPr lang="en-US"/>
              <a:t>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Magnetic - Magnetic storage devices use magnets to record digital information on a magnetic medium, with common examples including hard disk drives (HDDs), magnetic tapes, and floppy disks.</a:t>
            </a:r>
          </a:p>
          <a:p>
            <a:endParaRPr lang="en-US"/>
          </a:p>
          <a:p>
            <a:r>
              <a:rPr lang="en-US"/>
              <a:t>Solid State - A solid-state drive (SSD) is a data storage device that uses semiconductor flash memory chips instead of the traditional spinning magnetic disks and mechanical read/write heads found in hard disk drives (HDDs) (no moving parts)</a:t>
            </a:r>
          </a:p>
          <a:p>
            <a:endParaRPr lang="en-US"/>
          </a:p>
          <a:p>
            <a:r>
              <a:rPr lang="en-US"/>
              <a:t>Optical - Optical storage is a data storage method that uses lasers to read and write information onto a disc. Data is encoded allowing for the storage of digital data on media like CDs, DVDs, and Blu-ray discs.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Magnetic - Magnetic storage devices use magnets to record digital information on a magnetic medium, with common examples including hard disk drives (HDDs), magnetic tapes, and floppy disks.</a:t>
            </a:r>
          </a:p>
          <a:p>
            <a:endParaRPr lang="en-US"/>
          </a:p>
          <a:p>
            <a:r>
              <a:rPr lang="en-US"/>
              <a:t>Cost effective and used where speed is less critical</a:t>
            </a:r>
          </a:p>
          <a:p>
            <a:endParaRPr lang="en-US"/>
          </a:p>
          <a:p>
            <a:r>
              <a:rPr lang="en-US"/>
              <a:t>Vunerable to physical damage from drops or impacts, environmental factors like extreme heat or dust, electrical issues such as power surges or fluctuations, and wear and tear from prolonged use over time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SSD's use flash memory chips to store data</a:t>
            </a:r>
          </a:p>
          <a:p>
            <a:r>
              <a:rPr lang="en-US" dirty="0"/>
              <a:t>Fast – Much quicker at reading and writing data than HDDs.</a:t>
            </a:r>
          </a:p>
          <a:p>
            <a:endParaRPr lang="en-US" dirty="0"/>
          </a:p>
          <a:p>
            <a:r>
              <a:rPr lang="en-US" dirty="0"/>
              <a:t>Reliable – No moving parts, so they are less likely to break if dropped or knocked.</a:t>
            </a:r>
          </a:p>
          <a:p>
            <a:endParaRPr lang="en-US" dirty="0"/>
          </a:p>
          <a:p>
            <a:r>
              <a:rPr lang="en-US" dirty="0"/>
              <a:t>Silent – No spinning disks or moving heads, so they make no noise.</a:t>
            </a:r>
          </a:p>
          <a:p>
            <a:endParaRPr lang="en-US" dirty="0"/>
          </a:p>
          <a:p>
            <a:r>
              <a:rPr lang="en-US" dirty="0"/>
              <a:t>Lightweight – Smaller and lighter than HDDs.</a:t>
            </a:r>
          </a:p>
          <a:p>
            <a:endParaRPr lang="en-US" dirty="0"/>
          </a:p>
          <a:p>
            <a:r>
              <a:rPr lang="en-US" dirty="0"/>
              <a:t>SSD's are like a bookshelf of flashcards instead of a filing cabinet with drawers (HDD)</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Data is stored on the disc as tiny pits and lands on the surface.</a:t>
            </a:r>
          </a:p>
          <a:p>
            <a:endParaRPr lang="en-US"/>
          </a:p>
          <a:p>
            <a:r>
              <a:rPr lang="en-US"/>
              <a:t>A laser beam shines on the disc, and the reflection is read by the optical drive.</a:t>
            </a:r>
          </a:p>
          <a:p>
            <a:endParaRPr lang="en-US"/>
          </a:p>
          <a:p>
            <a:r>
              <a:rPr lang="en-US"/>
              <a:t>Portable – Easy to carry and share.</a:t>
            </a:r>
          </a:p>
          <a:p>
            <a:endParaRPr lang="en-US"/>
          </a:p>
          <a:p>
            <a:r>
              <a:rPr lang="en-US"/>
              <a:t>Cheap – Discs are inexpensive.</a:t>
            </a:r>
          </a:p>
          <a:p>
            <a:endParaRPr lang="en-US"/>
          </a:p>
          <a:p>
            <a:r>
              <a:rPr lang="en-US"/>
              <a:t>Durable – If handled carefully, they can last many years.</a:t>
            </a:r>
          </a:p>
          <a:p>
            <a:endParaRPr lang="en-US"/>
          </a:p>
          <a:p>
            <a:r>
              <a:rPr lang="en-US"/>
              <a:t>Low capacity – Much smaller storage compared to SSDs or HDDs.</a:t>
            </a:r>
          </a:p>
          <a:p>
            <a:endParaRPr lang="en-US"/>
          </a:p>
          <a:p>
            <a:r>
              <a:rPr lang="en-US"/>
              <a:t>Slower – Reading/writing is slower than modern storage devices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USB Stick</a:t>
            </a:r>
          </a:p>
          <a:p>
            <a:endParaRPr lang="en-US"/>
          </a:p>
          <a:p>
            <a:r>
              <a:rPr lang="en-US"/>
              <a:t>External Hard Drive</a:t>
            </a:r>
          </a:p>
          <a:p>
            <a:endParaRPr lang="en-US"/>
          </a:p>
          <a:p>
            <a:r>
              <a:rPr lang="en-US"/>
              <a:t>SSD</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The world’s first electronic digital computer, ENIAC (electronic numerical integrator and computer), was built for the U.S. Army between 1943-1945 and ushered in the Information Age. When it was refurbished then redeployed in 1946 it was the beginning of processes we follow in today’s IT asset disposition (ITAD) industry.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What storage is suitable for each scenario?</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Graphics card  is a special processor designed to handle graphics and parallel tasks very quickly. It’s what makes images, videos, and games run smoothly on your screen.</a:t>
            </a:r>
          </a:p>
          <a:p>
            <a:endParaRPr lang="en-US"/>
          </a:p>
          <a:p>
            <a:r>
              <a:rPr lang="en-US"/>
              <a:t>VRAM (Video RAM):</a:t>
            </a:r>
          </a:p>
          <a:p>
            <a:r>
              <a:rPr lang="en-US"/>
              <a:t>The dedicated memory inside the GPU used to store textures, images, and frame data. It’s like the GPU’s workspace — the more VRAM, the more (and larger) graphics it can handle at once.</a:t>
            </a:r>
          </a:p>
          <a:p>
            <a:endParaRPr lang="en-US"/>
          </a:p>
          <a:p>
            <a:r>
              <a:rPr lang="en-US"/>
              <a:t>Dedicated graphics can be more expensive but also take the load off of other components within a PC. Allows fast performance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See notes in previous slide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Integrated graphics are usually integrated with the cpu or motherboard and share RAM.</a:t>
            </a:r>
          </a:p>
          <a:p>
            <a:endParaRPr lang="en-US"/>
          </a:p>
          <a:p>
            <a:r>
              <a:rPr lang="en-US"/>
              <a:t>This can be a cost effective way of getting graphics. They also save space, can be more energy efficient and can be more affordable.</a:t>
            </a:r>
          </a:p>
          <a:p>
            <a:endParaRPr lang="en-US"/>
          </a:p>
          <a:p>
            <a:r>
              <a:rPr lang="en-US"/>
              <a:t>Drawback is graphics performance, can't upgrade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Integrated graphics examples: office workers, students, light PC users</a:t>
            </a:r>
          </a:p>
          <a:p>
            <a:endParaRPr lang="en-US"/>
          </a:p>
          <a:p>
            <a:r>
              <a:rPr lang="en-US"/>
              <a:t>Dedicated GPU examples: Gamers, CAD engineers, video editors, AI engineers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Stretch: Which components could you over spec now to save costs later?</a:t>
            </a:r>
          </a:p>
          <a:p>
            <a:endParaRPr lang="en-US"/>
          </a:p>
          <a:p>
            <a:r>
              <a:rPr lang="en-US"/>
              <a:t>What component is likely to be the bottle neck in your system?</a:t>
            </a:r>
          </a:p>
          <a:p>
            <a:endParaRPr lang="en-US"/>
          </a:p>
          <a:p>
            <a:r>
              <a:rPr lang="en-US"/>
              <a:t>Could you improve one component without introducing a cost?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30 mins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20 minutes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10 minutes</a:t>
            </a:r>
          </a:p>
          <a:p>
            <a:endParaRPr lang="en-US"/>
          </a:p>
          <a:p>
            <a:r>
              <a:rPr lang="en-US"/>
              <a:t>-Graphic designer - PC</a:t>
            </a:r>
          </a:p>
          <a:p>
            <a:r>
              <a:rPr lang="en-US"/>
              <a:t>-Office worker - laptop</a:t>
            </a:r>
          </a:p>
          <a:p>
            <a:r>
              <a:rPr lang="en-US"/>
              <a:t>-IT Admin - Server</a:t>
            </a:r>
          </a:p>
          <a:p>
            <a:r>
              <a:rPr lang="en-US"/>
              <a:t>-IoT technician - embedded device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Stretches: </a:t>
            </a:r>
          </a:p>
          <a:p>
            <a:endParaRPr lang="en-US" dirty="0"/>
          </a:p>
          <a:p>
            <a:r>
              <a:rPr lang="en-US" dirty="0"/>
              <a:t>-</a:t>
            </a:r>
            <a:r>
              <a:rPr lang="en-US" dirty="0" err="1"/>
              <a:t>Respec</a:t>
            </a:r>
            <a:r>
              <a:rPr lang="en-US" dirty="0"/>
              <a:t> if your budget reduced to £800 due to financial constraints</a:t>
            </a:r>
          </a:p>
          <a:p>
            <a:endParaRPr lang="en-US" dirty="0"/>
          </a:p>
          <a:p>
            <a:r>
              <a:rPr lang="en-US" dirty="0"/>
              <a:t>-Think about what parts are worth investing in more now for future proofing</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Discuss in groups or with the person next to you where you see computers in daily life and what types you might see (10 mins)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Stretch: Which components could you over spec now to save costs later?</a:t>
            </a:r>
          </a:p>
          <a:p>
            <a:endParaRPr lang="en-US"/>
          </a:p>
          <a:p>
            <a:r>
              <a:rPr lang="en-US"/>
              <a:t>What component is likely to be the bottle neck in your system?</a:t>
            </a:r>
          </a:p>
          <a:p>
            <a:endParaRPr lang="en-US"/>
          </a:p>
          <a:p>
            <a:r>
              <a:rPr lang="en-US"/>
              <a:t>Could you improve one component without introducing a cost?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PC's/Laptops</a:t>
            </a:r>
          </a:p>
          <a:p>
            <a:r>
              <a:rPr lang="en-US"/>
              <a:t>Consists of a CPU containing the arithmetic logic and control circuitry on a single integrated circuit. Made up of CPU, RAM, ROM, HDD and various other devices.</a:t>
            </a:r>
          </a:p>
          <a:p>
            <a:endParaRPr lang="en-US"/>
          </a:p>
          <a:p>
            <a:r>
              <a:rPr lang="en-US"/>
              <a:t>Important to take into consideration physical size of computer i.e. all in one vs laptop vs desktop</a:t>
            </a:r>
          </a:p>
          <a:p>
            <a:endParaRPr lang="en-US"/>
          </a:p>
          <a:p>
            <a:r>
              <a:rPr lang="en-US"/>
              <a:t>Desktops can come in micro and mini form factor</a:t>
            </a:r>
          </a:p>
          <a:p>
            <a:endParaRPr lang="en-US"/>
          </a:p>
          <a:p>
            <a:r>
              <a:rPr lang="en-US"/>
              <a:t>Can come with wired/wireless network cards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-Smartphones for personal/corporate use, offer portability and less restrictive than landline/VoIp. </a:t>
            </a:r>
          </a:p>
          <a:p>
            <a:endParaRPr lang="en-US"/>
          </a:p>
          <a:p>
            <a:r>
              <a:rPr lang="en-US"/>
              <a:t>-Tablets allow for portability, can be cheaper than laptops and allow people to work on the move. Also can be good for specific jobs such as graphic design</a:t>
            </a:r>
          </a:p>
          <a:p>
            <a:endParaRPr lang="en-US"/>
          </a:p>
          <a:p>
            <a:r>
              <a:rPr lang="en-US"/>
              <a:t>Often have</a:t>
            </a:r>
          </a:p>
          <a:p>
            <a:r>
              <a:rPr lang="en-US"/>
              <a:t>-rechargeable battery</a:t>
            </a:r>
          </a:p>
          <a:p>
            <a:r>
              <a:rPr lang="en-US"/>
              <a:t>-Cellular or Wi-fi access to the internet</a:t>
            </a:r>
          </a:p>
          <a:p>
            <a:r>
              <a:rPr lang="en-US"/>
              <a:t>-can connect to other devices via wi-fi or bluetooth</a:t>
            </a:r>
          </a:p>
          <a:p>
            <a:r>
              <a:rPr lang="en-US"/>
              <a:t>-small and lightweight</a:t>
            </a:r>
          </a:p>
          <a:p>
            <a:r>
              <a:rPr lang="en-US"/>
              <a:t>-Touchscreen or keyboard</a:t>
            </a:r>
          </a:p>
          <a:p>
            <a:r>
              <a:rPr lang="en-US"/>
              <a:t>-Can download data and information</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-A server is a powerful computer that is set up to share resources, data, or services with other computers (called clients) over a network.</a:t>
            </a:r>
          </a:p>
          <a:p>
            <a:endParaRPr lang="en-US" dirty="0"/>
          </a:p>
          <a:p>
            <a:r>
              <a:rPr lang="en-US" dirty="0"/>
              <a:t>Clients connected send a message to the server request access to something or an application. The server then provides them with the data or resource requested</a:t>
            </a:r>
          </a:p>
          <a:p>
            <a:endParaRPr lang="en-US" dirty="0"/>
          </a:p>
          <a:p>
            <a:r>
              <a:rPr lang="en-US" dirty="0"/>
              <a:t>Servers can vary in cost, size etc. They can be more robust and reliable if they need to be on for long periods of time as opposed to a PC. Usually built for power</a:t>
            </a:r>
          </a:p>
          <a:p>
            <a:endParaRPr lang="en-US" dirty="0"/>
          </a:p>
          <a:p>
            <a:r>
              <a:rPr lang="en-US" dirty="0"/>
              <a:t>Can be rack mounted, blade type or even cloud computers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File server - for storing files centrally</a:t>
            </a:r>
          </a:p>
          <a:p>
            <a:endParaRPr lang="en-US"/>
          </a:p>
          <a:p>
            <a:r>
              <a:rPr lang="en-US"/>
              <a:t>Print server - for hosting printers centrally</a:t>
            </a:r>
          </a:p>
          <a:p>
            <a:endParaRPr lang="en-US"/>
          </a:p>
          <a:p>
            <a:r>
              <a:rPr lang="en-US"/>
              <a:t>Database- for hosting a database such as SQL</a:t>
            </a:r>
          </a:p>
          <a:p>
            <a:endParaRPr lang="en-US"/>
          </a:p>
          <a:p>
            <a:r>
              <a:rPr lang="en-US"/>
              <a:t>Web - for hosting  a website</a:t>
            </a:r>
          </a:p>
          <a:p>
            <a:endParaRPr lang="en-US"/>
          </a:p>
          <a:p>
            <a:r>
              <a:rPr lang="en-US"/>
              <a:t>Mail - for hosting email services</a:t>
            </a:r>
          </a:p>
          <a:p>
            <a:endParaRPr lang="en-US"/>
          </a:p>
          <a:p>
            <a:r>
              <a:rPr lang="en-US"/>
              <a:t>Application - for hosting an application such as finance software like sage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-Embedded devices are hidden computers inside something else that make it smart or automatic</a:t>
            </a:r>
          </a:p>
          <a:p>
            <a:endParaRPr lang="en-US"/>
          </a:p>
          <a:p>
            <a:r>
              <a:rPr lang="en-US"/>
              <a:t>For example, a washing machine, a heart monitor, and printer (pictures in slide)</a:t>
            </a:r>
          </a:p>
          <a:p>
            <a:endParaRPr lang="en-US"/>
          </a:p>
          <a:p>
            <a:r>
              <a:rPr lang="en-US"/>
              <a:t>There is crossover with IoT devices (internet of things) which can also talk to the internet</a:t>
            </a:r>
          </a:p>
          <a:p>
            <a:endParaRPr lang="en-US"/>
          </a:p>
          <a:p>
            <a:r>
              <a:rPr lang="en-US"/>
              <a:t>examples of IoT include</a:t>
            </a:r>
          </a:p>
          <a:p>
            <a:r>
              <a:rPr lang="en-US"/>
              <a:t>-connected applicances</a:t>
            </a:r>
          </a:p>
          <a:p>
            <a:r>
              <a:rPr lang="en-US"/>
              <a:t>-smart security systems</a:t>
            </a:r>
          </a:p>
          <a:p>
            <a:r>
              <a:rPr lang="en-US"/>
              <a:t>-wearable health monitors</a:t>
            </a:r>
          </a:p>
          <a:p>
            <a:r>
              <a:rPr lang="en-US"/>
              <a:t>-hand held inventory trackers</a:t>
            </a:r>
          </a:p>
          <a:p>
            <a:endParaRPr lang="en-US"/>
          </a:p>
          <a:p>
            <a:r>
              <a:rPr lang="en-US"/>
              <a:t>examples of embedded include</a:t>
            </a:r>
          </a:p>
          <a:p>
            <a:r>
              <a:rPr lang="en-US"/>
              <a:t>-industrial equipment like production line robots</a:t>
            </a:r>
          </a:p>
          <a:p>
            <a:r>
              <a:rPr lang="en-US"/>
              <a:t>-medical devices like patient monitors</a:t>
            </a:r>
          </a:p>
          <a:p>
            <a:r>
              <a:rPr lang="en-US"/>
              <a:t>-office equipment like routers and unmanaged switches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9/10/2025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9/10/2025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9/10/2025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9/10/2025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9/10/2025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9/10/2025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9/10/2025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9/10/2025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19.sv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3.sv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1.png"/><Relationship Id="rId7" Type="http://schemas.openxmlformats.org/officeDocument/2006/relationships/image" Target="../media/image30.sv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28.svg"/><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15.xml.rels><?xml version="1.0" encoding="UTF-8" standalone="yes"?>
<Relationships xmlns="http://schemas.openxmlformats.org/package/2006/relationships"><Relationship Id="rId8" Type="http://schemas.openxmlformats.org/officeDocument/2006/relationships/image" Target="../media/image37.svg"/><Relationship Id="rId3" Type="http://schemas.openxmlformats.org/officeDocument/2006/relationships/image" Target="../media/image1.png"/><Relationship Id="rId7" Type="http://schemas.openxmlformats.org/officeDocument/2006/relationships/image" Target="../media/image36.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image" Target="../media/image33.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41.sv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40.png"/><Relationship Id="rId5" Type="http://schemas.openxmlformats.org/officeDocument/2006/relationships/image" Target="../media/image39.svg"/><Relationship Id="rId4" Type="http://schemas.openxmlformats.org/officeDocument/2006/relationships/image" Target="../media/image38.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43.svg"/><Relationship Id="rId4" Type="http://schemas.openxmlformats.org/officeDocument/2006/relationships/image" Target="../media/image42.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44.pn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8.svg"/></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48.sv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47.png"/><Relationship Id="rId5" Type="http://schemas.openxmlformats.org/officeDocument/2006/relationships/image" Target="../media/image46.svg"/><Relationship Id="rId4" Type="http://schemas.openxmlformats.org/officeDocument/2006/relationships/image" Target="../media/image45.pn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openxmlformats.org/officeDocument/2006/relationships/image" Target="../media/image46.svg"/><Relationship Id="rId4" Type="http://schemas.openxmlformats.org/officeDocument/2006/relationships/image" Target="../media/image45.pn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49.png"/><Relationship Id="rId5" Type="http://schemas.openxmlformats.org/officeDocument/2006/relationships/image" Target="../media/image46.svg"/><Relationship Id="rId4" Type="http://schemas.openxmlformats.org/officeDocument/2006/relationships/image" Target="../media/image45.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50.pn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7.xml"/><Relationship Id="rId5" Type="http://schemas.openxmlformats.org/officeDocument/2006/relationships/image" Target="../media/image52.png"/><Relationship Id="rId4" Type="http://schemas.openxmlformats.org/officeDocument/2006/relationships/image" Target="../media/image51.pn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53.pn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7.sv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56.png"/><Relationship Id="rId5" Type="http://schemas.openxmlformats.org/officeDocument/2006/relationships/image" Target="../media/image55.svg"/><Relationship Id="rId4" Type="http://schemas.openxmlformats.org/officeDocument/2006/relationships/image" Target="../media/image54.png"/></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58.png"/></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59.png"/></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7.xml"/><Relationship Id="rId5" Type="http://schemas.openxmlformats.org/officeDocument/2006/relationships/image" Target="../media/image61.svg"/><Relationship Id="rId4" Type="http://schemas.openxmlformats.org/officeDocument/2006/relationships/image" Target="../media/image60.pn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62.png"/></Relationships>
</file>

<file path=ppt/slides/_rels/slide31.xml.rels><?xml version="1.0" encoding="UTF-8" standalone="yes"?>
<Relationships xmlns="http://schemas.openxmlformats.org/package/2006/relationships"><Relationship Id="rId3" Type="http://schemas.openxmlformats.org/officeDocument/2006/relationships/image" Target="../media/image63.png"/><Relationship Id="rId7"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svg"/></Relationships>
</file>

<file path=ppt/slides/_rels/slide3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3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7.xml"/><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70.png"/><Relationship Id="rId4" Type="http://schemas.openxmlformats.org/officeDocument/2006/relationships/image" Target="../media/image69.png"/></Relationships>
</file>

<file path=ppt/slides/_rels/slide3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8.xml"/><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73.png"/><Relationship Id="rId4" Type="http://schemas.openxmlformats.org/officeDocument/2006/relationships/image" Target="../media/image72.png"/></Relationships>
</file>

<file path=ppt/slides/_rels/slide35.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74.png"/><Relationship Id="rId7" Type="http://schemas.openxmlformats.org/officeDocument/2006/relationships/image" Target="../media/image78.png"/><Relationship Id="rId2" Type="http://schemas.openxmlformats.org/officeDocument/2006/relationships/notesSlide" Target="../notesSlides/notesSlide29.xml"/><Relationship Id="rId1" Type="http://schemas.openxmlformats.org/officeDocument/2006/relationships/slideLayout" Target="../slideLayouts/slideLayout7.xml"/><Relationship Id="rId6" Type="http://schemas.openxmlformats.org/officeDocument/2006/relationships/image" Target="../media/image77.svg"/><Relationship Id="rId5" Type="http://schemas.openxmlformats.org/officeDocument/2006/relationships/image" Target="../media/image76.png"/><Relationship Id="rId4" Type="http://schemas.openxmlformats.org/officeDocument/2006/relationships/image" Target="../media/image75.sv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3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3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40.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4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4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36.xml"/><Relationship Id="rId1" Type="http://schemas.openxmlformats.org/officeDocument/2006/relationships/slideLayout" Target="../slideLayouts/slideLayout7.xml"/><Relationship Id="rId5" Type="http://schemas.openxmlformats.org/officeDocument/2006/relationships/image" Target="../media/image1.png"/><Relationship Id="rId4" Type="http://schemas.openxmlformats.org/officeDocument/2006/relationships/image" Target="../media/image85.svg"/></Relationships>
</file>

<file path=ppt/slides/_rels/slide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7.xml"/><Relationship Id="rId1" Type="http://schemas.openxmlformats.org/officeDocument/2006/relationships/slideLayout" Target="../slideLayouts/slideLayout7.xml"/><Relationship Id="rId6" Type="http://schemas.openxmlformats.org/officeDocument/2006/relationships/image" Target="../media/image88.svg"/><Relationship Id="rId5" Type="http://schemas.openxmlformats.org/officeDocument/2006/relationships/image" Target="../media/image87.png"/><Relationship Id="rId4" Type="http://schemas.openxmlformats.org/officeDocument/2006/relationships/image" Target="../media/image86.png"/></Relationships>
</file>

<file path=ppt/slides/_rels/slide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8.xml"/><Relationship Id="rId1" Type="http://schemas.openxmlformats.org/officeDocument/2006/relationships/slideLayout" Target="../slideLayouts/slideLayout7.xml"/><Relationship Id="rId6" Type="http://schemas.openxmlformats.org/officeDocument/2006/relationships/image" Target="../media/image41.svg"/><Relationship Id="rId5" Type="http://schemas.openxmlformats.org/officeDocument/2006/relationships/image" Target="../media/image40.png"/><Relationship Id="rId4" Type="http://schemas.openxmlformats.org/officeDocument/2006/relationships/image" Target="../media/image89.png"/></Relationships>
</file>

<file path=ppt/slides/_rels/slide45.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39.xml"/><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46.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40.xml"/><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3.sv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sp>
        <p:nvSpPr>
          <p:cNvPr id="2" name="Freeform 2"/>
          <p:cNvSpPr/>
          <p:nvPr/>
        </p:nvSpPr>
        <p:spPr>
          <a:xfrm>
            <a:off x="249696" y="7455489"/>
            <a:ext cx="2577001" cy="2577001"/>
          </a:xfrm>
          <a:custGeom>
            <a:avLst/>
            <a:gdLst/>
            <a:ahLst/>
            <a:cxnLst/>
            <a:rect l="l" t="t" r="r" b="b"/>
            <a:pathLst>
              <a:path w="2577001" h="2577001">
                <a:moveTo>
                  <a:pt x="0" y="0"/>
                </a:moveTo>
                <a:lnTo>
                  <a:pt x="2577001" y="0"/>
                </a:lnTo>
                <a:lnTo>
                  <a:pt x="2577001" y="2577001"/>
                </a:lnTo>
                <a:lnTo>
                  <a:pt x="0" y="2577001"/>
                </a:lnTo>
                <a:lnTo>
                  <a:pt x="0" y="0"/>
                </a:lnTo>
                <a:close/>
              </a:path>
            </a:pathLst>
          </a:custGeom>
          <a:blipFill>
            <a:blip r:embed="rId3"/>
            <a:stretch>
              <a:fillRect/>
            </a:stretch>
          </a:blipFill>
        </p:spPr>
        <p:txBody>
          <a:bodyPr/>
          <a:lstStyle/>
          <a:p>
            <a:endParaRPr lang="en-GB"/>
          </a:p>
        </p:txBody>
      </p:sp>
      <p:sp>
        <p:nvSpPr>
          <p:cNvPr id="3" name="Freeform 3"/>
          <p:cNvSpPr/>
          <p:nvPr/>
        </p:nvSpPr>
        <p:spPr>
          <a:xfrm>
            <a:off x="1538196" y="2656499"/>
            <a:ext cx="3724359" cy="3700331"/>
          </a:xfrm>
          <a:custGeom>
            <a:avLst/>
            <a:gdLst/>
            <a:ahLst/>
            <a:cxnLst/>
            <a:rect l="l" t="t" r="r" b="b"/>
            <a:pathLst>
              <a:path w="3724359" h="3700331">
                <a:moveTo>
                  <a:pt x="0" y="0"/>
                </a:moveTo>
                <a:lnTo>
                  <a:pt x="3724360" y="0"/>
                </a:lnTo>
                <a:lnTo>
                  <a:pt x="3724360" y="3700331"/>
                </a:lnTo>
                <a:lnTo>
                  <a:pt x="0" y="3700331"/>
                </a:lnTo>
                <a:lnTo>
                  <a:pt x="0" y="0"/>
                </a:lnTo>
                <a:close/>
              </a:path>
            </a:pathLst>
          </a:custGeom>
          <a:blipFill>
            <a:blip r:embed="rId4"/>
            <a:stretch>
              <a:fillRect/>
            </a:stretch>
          </a:blipFill>
        </p:spPr>
        <p:txBody>
          <a:bodyPr/>
          <a:lstStyle/>
          <a:p>
            <a:endParaRPr lang="en-GB"/>
          </a:p>
        </p:txBody>
      </p:sp>
      <p:sp>
        <p:nvSpPr>
          <p:cNvPr id="4" name="Freeform 4"/>
          <p:cNvSpPr/>
          <p:nvPr/>
        </p:nvSpPr>
        <p:spPr>
          <a:xfrm>
            <a:off x="11756282" y="1955657"/>
            <a:ext cx="5102015" cy="5102015"/>
          </a:xfrm>
          <a:custGeom>
            <a:avLst/>
            <a:gdLst/>
            <a:ahLst/>
            <a:cxnLst/>
            <a:rect l="l" t="t" r="r" b="b"/>
            <a:pathLst>
              <a:path w="5102015" h="5102015">
                <a:moveTo>
                  <a:pt x="0" y="0"/>
                </a:moveTo>
                <a:lnTo>
                  <a:pt x="5102015" y="0"/>
                </a:lnTo>
                <a:lnTo>
                  <a:pt x="5102015" y="5102015"/>
                </a:lnTo>
                <a:lnTo>
                  <a:pt x="0" y="5102015"/>
                </a:lnTo>
                <a:lnTo>
                  <a:pt x="0" y="0"/>
                </a:lnTo>
                <a:close/>
              </a:path>
            </a:pathLst>
          </a:custGeom>
          <a:blipFill>
            <a:blip r:embed="rId5"/>
            <a:stretch>
              <a:fillRect/>
            </a:stretch>
          </a:blipFill>
        </p:spPr>
        <p:txBody>
          <a:bodyPr/>
          <a:lstStyle/>
          <a:p>
            <a:endParaRPr lang="en-GB"/>
          </a:p>
        </p:txBody>
      </p:sp>
      <p:sp>
        <p:nvSpPr>
          <p:cNvPr id="5" name="Freeform 5"/>
          <p:cNvSpPr/>
          <p:nvPr/>
        </p:nvSpPr>
        <p:spPr>
          <a:xfrm>
            <a:off x="7517566" y="2656499"/>
            <a:ext cx="3703193" cy="2772765"/>
          </a:xfrm>
          <a:custGeom>
            <a:avLst/>
            <a:gdLst/>
            <a:ahLst/>
            <a:cxnLst/>
            <a:rect l="l" t="t" r="r" b="b"/>
            <a:pathLst>
              <a:path w="3703193" h="2772765">
                <a:moveTo>
                  <a:pt x="0" y="0"/>
                </a:moveTo>
                <a:lnTo>
                  <a:pt x="3703193" y="0"/>
                </a:lnTo>
                <a:lnTo>
                  <a:pt x="3703193" y="2772766"/>
                </a:lnTo>
                <a:lnTo>
                  <a:pt x="0" y="2772766"/>
                </a:lnTo>
                <a:lnTo>
                  <a:pt x="0" y="0"/>
                </a:lnTo>
                <a:close/>
              </a:path>
            </a:pathLst>
          </a:custGeom>
          <a:blipFill>
            <a:blip r:embed="rId6"/>
            <a:stretch>
              <a:fillRect/>
            </a:stretch>
          </a:blipFill>
        </p:spPr>
        <p:txBody>
          <a:bodyPr/>
          <a:lstStyle/>
          <a:p>
            <a:endParaRPr lang="en-GB"/>
          </a:p>
        </p:txBody>
      </p:sp>
      <p:sp>
        <p:nvSpPr>
          <p:cNvPr id="6" name="Freeform 6"/>
          <p:cNvSpPr/>
          <p:nvPr/>
        </p:nvSpPr>
        <p:spPr>
          <a:xfrm>
            <a:off x="9144000" y="6187793"/>
            <a:ext cx="7196453" cy="3742156"/>
          </a:xfrm>
          <a:custGeom>
            <a:avLst/>
            <a:gdLst/>
            <a:ahLst/>
            <a:cxnLst/>
            <a:rect l="l" t="t" r="r" b="b"/>
            <a:pathLst>
              <a:path w="7196453" h="3742156">
                <a:moveTo>
                  <a:pt x="0" y="0"/>
                </a:moveTo>
                <a:lnTo>
                  <a:pt x="7196453" y="0"/>
                </a:lnTo>
                <a:lnTo>
                  <a:pt x="7196453" y="3742156"/>
                </a:lnTo>
                <a:lnTo>
                  <a:pt x="0" y="3742156"/>
                </a:lnTo>
                <a:lnTo>
                  <a:pt x="0" y="0"/>
                </a:lnTo>
                <a:close/>
              </a:path>
            </a:pathLst>
          </a:custGeom>
          <a:blipFill>
            <a:blip r:embed="rId7"/>
            <a:stretch>
              <a:fillRect/>
            </a:stretch>
          </a:blipFill>
        </p:spPr>
        <p:txBody>
          <a:bodyPr/>
          <a:lstStyle/>
          <a:p>
            <a:endParaRPr lang="en-GB"/>
          </a:p>
        </p:txBody>
      </p:sp>
      <p:sp>
        <p:nvSpPr>
          <p:cNvPr id="7" name="Freeform 7"/>
          <p:cNvSpPr/>
          <p:nvPr/>
        </p:nvSpPr>
        <p:spPr>
          <a:xfrm>
            <a:off x="3400376" y="5651161"/>
            <a:ext cx="4381329" cy="4381329"/>
          </a:xfrm>
          <a:custGeom>
            <a:avLst/>
            <a:gdLst/>
            <a:ahLst/>
            <a:cxnLst/>
            <a:rect l="l" t="t" r="r" b="b"/>
            <a:pathLst>
              <a:path w="4381329" h="4381329">
                <a:moveTo>
                  <a:pt x="0" y="0"/>
                </a:moveTo>
                <a:lnTo>
                  <a:pt x="4381329" y="0"/>
                </a:lnTo>
                <a:lnTo>
                  <a:pt x="4381329" y="4381329"/>
                </a:lnTo>
                <a:lnTo>
                  <a:pt x="0" y="4381329"/>
                </a:lnTo>
                <a:lnTo>
                  <a:pt x="0" y="0"/>
                </a:lnTo>
                <a:close/>
              </a:path>
            </a:pathLst>
          </a:custGeom>
          <a:blipFill>
            <a:blip r:embed="rId8"/>
            <a:stretch>
              <a:fillRect/>
            </a:stretch>
          </a:blipFill>
        </p:spPr>
        <p:txBody>
          <a:bodyPr/>
          <a:lstStyle/>
          <a:p>
            <a:endParaRPr lang="en-GB"/>
          </a:p>
        </p:txBody>
      </p:sp>
      <p:sp>
        <p:nvSpPr>
          <p:cNvPr id="8" name="TextBox 8"/>
          <p:cNvSpPr txBox="1"/>
          <p:nvPr/>
        </p:nvSpPr>
        <p:spPr>
          <a:xfrm>
            <a:off x="2561808" y="716280"/>
            <a:ext cx="13135392" cy="1226823"/>
          </a:xfrm>
          <a:prstGeom prst="rect">
            <a:avLst/>
          </a:prstGeom>
        </p:spPr>
        <p:txBody>
          <a:bodyPr wrap="square" lIns="0" tIns="0" rIns="0" bIns="0" rtlCol="0" anchor="t">
            <a:spAutoFit/>
          </a:bodyPr>
          <a:lstStyle/>
          <a:p>
            <a:pPr algn="ctr">
              <a:lnSpc>
                <a:spcPts val="10079"/>
              </a:lnSpc>
            </a:pPr>
            <a:r>
              <a:rPr lang="en-US" sz="7199" dirty="0">
                <a:solidFill>
                  <a:srgbClr val="000C7D"/>
                </a:solidFill>
                <a:latin typeface="ADLaM Display"/>
                <a:ea typeface="ADLaM Display"/>
                <a:cs typeface="ADLaM Display"/>
                <a:sym typeface="ADLaM Display"/>
              </a:rPr>
              <a:t>Can you name these items?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sp>
        <p:nvSpPr>
          <p:cNvPr id="2" name="Freeform 2"/>
          <p:cNvSpPr/>
          <p:nvPr/>
        </p:nvSpPr>
        <p:spPr>
          <a:xfrm>
            <a:off x="0" y="7709999"/>
            <a:ext cx="2577001" cy="2577001"/>
          </a:xfrm>
          <a:custGeom>
            <a:avLst/>
            <a:gdLst/>
            <a:ahLst/>
            <a:cxnLst/>
            <a:rect l="l" t="t" r="r" b="b"/>
            <a:pathLst>
              <a:path w="2577001" h="2577001">
                <a:moveTo>
                  <a:pt x="0" y="0"/>
                </a:moveTo>
                <a:lnTo>
                  <a:pt x="2577001" y="0"/>
                </a:lnTo>
                <a:lnTo>
                  <a:pt x="2577001" y="2577001"/>
                </a:lnTo>
                <a:lnTo>
                  <a:pt x="0" y="2577001"/>
                </a:lnTo>
                <a:lnTo>
                  <a:pt x="0" y="0"/>
                </a:lnTo>
                <a:close/>
              </a:path>
            </a:pathLst>
          </a:custGeom>
          <a:blipFill>
            <a:blip r:embed="rId3"/>
            <a:stretch>
              <a:fillRect/>
            </a:stretch>
          </a:blipFill>
        </p:spPr>
        <p:txBody>
          <a:bodyPr/>
          <a:lstStyle/>
          <a:p>
            <a:endParaRPr lang="en-GB"/>
          </a:p>
        </p:txBody>
      </p:sp>
      <p:sp>
        <p:nvSpPr>
          <p:cNvPr id="3" name="Freeform 3"/>
          <p:cNvSpPr/>
          <p:nvPr/>
        </p:nvSpPr>
        <p:spPr>
          <a:xfrm>
            <a:off x="6206953" y="4521383"/>
            <a:ext cx="5931243" cy="4114800"/>
          </a:xfrm>
          <a:custGeom>
            <a:avLst/>
            <a:gdLst/>
            <a:ahLst/>
            <a:cxnLst/>
            <a:rect l="l" t="t" r="r" b="b"/>
            <a:pathLst>
              <a:path w="5931243" h="4114800">
                <a:moveTo>
                  <a:pt x="0" y="0"/>
                </a:moveTo>
                <a:lnTo>
                  <a:pt x="5931244" y="0"/>
                </a:lnTo>
                <a:lnTo>
                  <a:pt x="5931244"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GB"/>
          </a:p>
        </p:txBody>
      </p:sp>
      <p:sp>
        <p:nvSpPr>
          <p:cNvPr id="4" name="TextBox 4"/>
          <p:cNvSpPr txBox="1"/>
          <p:nvPr/>
        </p:nvSpPr>
        <p:spPr>
          <a:xfrm>
            <a:off x="57150" y="340866"/>
            <a:ext cx="18230850" cy="2787655"/>
          </a:xfrm>
          <a:prstGeom prst="rect">
            <a:avLst/>
          </a:prstGeom>
        </p:spPr>
        <p:txBody>
          <a:bodyPr lIns="0" tIns="0" rIns="0" bIns="0" rtlCol="0" anchor="t">
            <a:spAutoFit/>
          </a:bodyPr>
          <a:lstStyle/>
          <a:p>
            <a:pPr algn="ctr">
              <a:lnSpc>
                <a:spcPts val="11199"/>
              </a:lnSpc>
            </a:pPr>
            <a:r>
              <a:rPr lang="en-US" sz="7999">
                <a:solidFill>
                  <a:srgbClr val="000C7D"/>
                </a:solidFill>
                <a:latin typeface="ADLaM Display"/>
                <a:ea typeface="ADLaM Display"/>
                <a:cs typeface="ADLaM Display"/>
                <a:sym typeface="ADLaM Display"/>
              </a:rPr>
              <a:t>Where do we see computers or computer systems in daily life?</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sp>
        <p:nvSpPr>
          <p:cNvPr id="2" name="Freeform 2"/>
          <p:cNvSpPr/>
          <p:nvPr/>
        </p:nvSpPr>
        <p:spPr>
          <a:xfrm>
            <a:off x="0" y="7709999"/>
            <a:ext cx="2577001" cy="2577001"/>
          </a:xfrm>
          <a:custGeom>
            <a:avLst/>
            <a:gdLst/>
            <a:ahLst/>
            <a:cxnLst/>
            <a:rect l="l" t="t" r="r" b="b"/>
            <a:pathLst>
              <a:path w="2577001" h="2577001">
                <a:moveTo>
                  <a:pt x="0" y="0"/>
                </a:moveTo>
                <a:lnTo>
                  <a:pt x="2577001" y="0"/>
                </a:lnTo>
                <a:lnTo>
                  <a:pt x="2577001" y="2577001"/>
                </a:lnTo>
                <a:lnTo>
                  <a:pt x="0" y="2577001"/>
                </a:lnTo>
                <a:lnTo>
                  <a:pt x="0" y="0"/>
                </a:lnTo>
                <a:close/>
              </a:path>
            </a:pathLst>
          </a:custGeom>
          <a:blipFill>
            <a:blip r:embed="rId3"/>
            <a:stretch>
              <a:fillRect/>
            </a:stretch>
          </a:blipFill>
        </p:spPr>
        <p:txBody>
          <a:bodyPr/>
          <a:lstStyle/>
          <a:p>
            <a:endParaRPr lang="en-GB"/>
          </a:p>
        </p:txBody>
      </p:sp>
      <p:sp>
        <p:nvSpPr>
          <p:cNvPr id="3" name="Freeform 3"/>
          <p:cNvSpPr/>
          <p:nvPr/>
        </p:nvSpPr>
        <p:spPr>
          <a:xfrm>
            <a:off x="12301710" y="4083372"/>
            <a:ext cx="4957590" cy="4114800"/>
          </a:xfrm>
          <a:custGeom>
            <a:avLst/>
            <a:gdLst/>
            <a:ahLst/>
            <a:cxnLst/>
            <a:rect l="l" t="t" r="r" b="b"/>
            <a:pathLst>
              <a:path w="4957590" h="4114800">
                <a:moveTo>
                  <a:pt x="0" y="0"/>
                </a:moveTo>
                <a:lnTo>
                  <a:pt x="4957590" y="0"/>
                </a:lnTo>
                <a:lnTo>
                  <a:pt x="4957590" y="4114800"/>
                </a:lnTo>
                <a:lnTo>
                  <a:pt x="0" y="4114800"/>
                </a:lnTo>
                <a:lnTo>
                  <a:pt x="0" y="0"/>
                </a:lnTo>
                <a:close/>
              </a:path>
            </a:pathLst>
          </a:custGeom>
          <a:blipFill>
            <a:blip r:embed="rId4"/>
            <a:stretch>
              <a:fillRect/>
            </a:stretch>
          </a:blipFill>
        </p:spPr>
        <p:txBody>
          <a:bodyPr/>
          <a:lstStyle/>
          <a:p>
            <a:endParaRPr lang="en-GB"/>
          </a:p>
        </p:txBody>
      </p:sp>
      <p:sp>
        <p:nvSpPr>
          <p:cNvPr id="4" name="Freeform 4"/>
          <p:cNvSpPr/>
          <p:nvPr/>
        </p:nvSpPr>
        <p:spPr>
          <a:xfrm>
            <a:off x="6943767" y="4072909"/>
            <a:ext cx="3351776" cy="4125263"/>
          </a:xfrm>
          <a:custGeom>
            <a:avLst/>
            <a:gdLst/>
            <a:ahLst/>
            <a:cxnLst/>
            <a:rect l="l" t="t" r="r" b="b"/>
            <a:pathLst>
              <a:path w="3351776" h="4125263">
                <a:moveTo>
                  <a:pt x="0" y="0"/>
                </a:moveTo>
                <a:lnTo>
                  <a:pt x="3351776" y="0"/>
                </a:lnTo>
                <a:lnTo>
                  <a:pt x="3351776" y="4125263"/>
                </a:lnTo>
                <a:lnTo>
                  <a:pt x="0" y="4125263"/>
                </a:lnTo>
                <a:lnTo>
                  <a:pt x="0" y="0"/>
                </a:lnTo>
                <a:close/>
              </a:path>
            </a:pathLst>
          </a:custGeom>
          <a:blipFill>
            <a:blip r:embed="rId5"/>
            <a:stretch>
              <a:fillRect/>
            </a:stretch>
          </a:blipFill>
        </p:spPr>
        <p:txBody>
          <a:bodyPr/>
          <a:lstStyle/>
          <a:p>
            <a:endParaRPr lang="en-GB"/>
          </a:p>
        </p:txBody>
      </p:sp>
      <p:sp>
        <p:nvSpPr>
          <p:cNvPr id="5" name="Freeform 5"/>
          <p:cNvSpPr/>
          <p:nvPr/>
        </p:nvSpPr>
        <p:spPr>
          <a:xfrm>
            <a:off x="1853460" y="4083372"/>
            <a:ext cx="3975926" cy="4114800"/>
          </a:xfrm>
          <a:custGeom>
            <a:avLst/>
            <a:gdLst/>
            <a:ahLst/>
            <a:cxnLst/>
            <a:rect l="l" t="t" r="r" b="b"/>
            <a:pathLst>
              <a:path w="3975926" h="4114800">
                <a:moveTo>
                  <a:pt x="0" y="0"/>
                </a:moveTo>
                <a:lnTo>
                  <a:pt x="3975926" y="0"/>
                </a:lnTo>
                <a:lnTo>
                  <a:pt x="3975926"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GB"/>
          </a:p>
        </p:txBody>
      </p:sp>
      <p:sp>
        <p:nvSpPr>
          <p:cNvPr id="6" name="TextBox 6"/>
          <p:cNvSpPr txBox="1"/>
          <p:nvPr/>
        </p:nvSpPr>
        <p:spPr>
          <a:xfrm>
            <a:off x="4171360" y="152842"/>
            <a:ext cx="9344609" cy="3571451"/>
          </a:xfrm>
          <a:prstGeom prst="rect">
            <a:avLst/>
          </a:prstGeom>
        </p:spPr>
        <p:txBody>
          <a:bodyPr lIns="0" tIns="0" rIns="0" bIns="0" rtlCol="0" anchor="t">
            <a:spAutoFit/>
          </a:bodyPr>
          <a:lstStyle/>
          <a:p>
            <a:pPr algn="ctr">
              <a:lnSpc>
                <a:spcPts val="14486"/>
              </a:lnSpc>
            </a:pPr>
            <a:r>
              <a:rPr lang="en-US" sz="10347">
                <a:solidFill>
                  <a:srgbClr val="000C7D"/>
                </a:solidFill>
                <a:latin typeface="ADLaM Display"/>
                <a:ea typeface="ADLaM Display"/>
                <a:cs typeface="ADLaM Display"/>
                <a:sym typeface="ADLaM Display"/>
              </a:rPr>
              <a:t>Personal Devices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sp>
        <p:nvSpPr>
          <p:cNvPr id="2" name="Freeform 2"/>
          <p:cNvSpPr/>
          <p:nvPr/>
        </p:nvSpPr>
        <p:spPr>
          <a:xfrm>
            <a:off x="0" y="7709999"/>
            <a:ext cx="2577001" cy="2577001"/>
          </a:xfrm>
          <a:custGeom>
            <a:avLst/>
            <a:gdLst/>
            <a:ahLst/>
            <a:cxnLst/>
            <a:rect l="l" t="t" r="r" b="b"/>
            <a:pathLst>
              <a:path w="2577001" h="2577001">
                <a:moveTo>
                  <a:pt x="0" y="0"/>
                </a:moveTo>
                <a:lnTo>
                  <a:pt x="2577001" y="0"/>
                </a:lnTo>
                <a:lnTo>
                  <a:pt x="2577001" y="2577001"/>
                </a:lnTo>
                <a:lnTo>
                  <a:pt x="0" y="2577001"/>
                </a:lnTo>
                <a:lnTo>
                  <a:pt x="0" y="0"/>
                </a:lnTo>
                <a:close/>
              </a:path>
            </a:pathLst>
          </a:custGeom>
          <a:blipFill>
            <a:blip r:embed="rId3"/>
            <a:stretch>
              <a:fillRect/>
            </a:stretch>
          </a:blipFill>
        </p:spPr>
        <p:txBody>
          <a:bodyPr/>
          <a:lstStyle/>
          <a:p>
            <a:endParaRPr lang="en-GB"/>
          </a:p>
        </p:txBody>
      </p:sp>
      <p:sp>
        <p:nvSpPr>
          <p:cNvPr id="3" name="Freeform 3"/>
          <p:cNvSpPr/>
          <p:nvPr/>
        </p:nvSpPr>
        <p:spPr>
          <a:xfrm>
            <a:off x="2577001" y="2716310"/>
            <a:ext cx="4296126" cy="4854379"/>
          </a:xfrm>
          <a:custGeom>
            <a:avLst/>
            <a:gdLst/>
            <a:ahLst/>
            <a:cxnLst/>
            <a:rect l="l" t="t" r="r" b="b"/>
            <a:pathLst>
              <a:path w="4296126" h="4854379">
                <a:moveTo>
                  <a:pt x="0" y="0"/>
                </a:moveTo>
                <a:lnTo>
                  <a:pt x="4296125" y="0"/>
                </a:lnTo>
                <a:lnTo>
                  <a:pt x="4296125" y="4854380"/>
                </a:lnTo>
                <a:lnTo>
                  <a:pt x="0" y="4854380"/>
                </a:lnTo>
                <a:lnTo>
                  <a:pt x="0" y="0"/>
                </a:lnTo>
                <a:close/>
              </a:path>
            </a:pathLst>
          </a:custGeom>
          <a:blipFill>
            <a:blip r:embed="rId4"/>
            <a:stretch>
              <a:fillRect/>
            </a:stretch>
          </a:blipFill>
        </p:spPr>
        <p:txBody>
          <a:bodyPr/>
          <a:lstStyle/>
          <a:p>
            <a:endParaRPr lang="en-GB"/>
          </a:p>
        </p:txBody>
      </p:sp>
      <p:sp>
        <p:nvSpPr>
          <p:cNvPr id="4" name="Freeform 4"/>
          <p:cNvSpPr/>
          <p:nvPr/>
        </p:nvSpPr>
        <p:spPr>
          <a:xfrm>
            <a:off x="9144000" y="3225410"/>
            <a:ext cx="6985000" cy="4114800"/>
          </a:xfrm>
          <a:custGeom>
            <a:avLst/>
            <a:gdLst/>
            <a:ahLst/>
            <a:cxnLst/>
            <a:rect l="l" t="t" r="r" b="b"/>
            <a:pathLst>
              <a:path w="6985000" h="4114800">
                <a:moveTo>
                  <a:pt x="0" y="0"/>
                </a:moveTo>
                <a:lnTo>
                  <a:pt x="6985000" y="0"/>
                </a:lnTo>
                <a:lnTo>
                  <a:pt x="6985000"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GB"/>
          </a:p>
        </p:txBody>
      </p:sp>
      <p:sp>
        <p:nvSpPr>
          <p:cNvPr id="5" name="TextBox 5"/>
          <p:cNvSpPr txBox="1"/>
          <p:nvPr/>
        </p:nvSpPr>
        <p:spPr>
          <a:xfrm>
            <a:off x="3352800" y="152842"/>
            <a:ext cx="10153235" cy="1749561"/>
          </a:xfrm>
          <a:prstGeom prst="rect">
            <a:avLst/>
          </a:prstGeom>
        </p:spPr>
        <p:txBody>
          <a:bodyPr wrap="square" lIns="0" tIns="0" rIns="0" bIns="0" rtlCol="0" anchor="t">
            <a:spAutoFit/>
          </a:bodyPr>
          <a:lstStyle/>
          <a:p>
            <a:pPr algn="ctr">
              <a:lnSpc>
                <a:spcPts val="14486"/>
              </a:lnSpc>
            </a:pPr>
            <a:r>
              <a:rPr lang="en-US" sz="10347" dirty="0">
                <a:solidFill>
                  <a:srgbClr val="000C7D"/>
                </a:solidFill>
                <a:latin typeface="ADLaM Display"/>
                <a:ea typeface="ADLaM Display"/>
                <a:cs typeface="ADLaM Display"/>
                <a:sym typeface="ADLaM Display"/>
              </a:rPr>
              <a:t>Mobile devices</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sp>
        <p:nvSpPr>
          <p:cNvPr id="2" name="Freeform 2"/>
          <p:cNvSpPr/>
          <p:nvPr/>
        </p:nvSpPr>
        <p:spPr>
          <a:xfrm>
            <a:off x="0" y="7709999"/>
            <a:ext cx="2577001" cy="2577001"/>
          </a:xfrm>
          <a:custGeom>
            <a:avLst/>
            <a:gdLst/>
            <a:ahLst/>
            <a:cxnLst/>
            <a:rect l="l" t="t" r="r" b="b"/>
            <a:pathLst>
              <a:path w="2577001" h="2577001">
                <a:moveTo>
                  <a:pt x="0" y="0"/>
                </a:moveTo>
                <a:lnTo>
                  <a:pt x="2577001" y="0"/>
                </a:lnTo>
                <a:lnTo>
                  <a:pt x="2577001" y="2577001"/>
                </a:lnTo>
                <a:lnTo>
                  <a:pt x="0" y="2577001"/>
                </a:lnTo>
                <a:lnTo>
                  <a:pt x="0" y="0"/>
                </a:lnTo>
                <a:close/>
              </a:path>
            </a:pathLst>
          </a:custGeom>
          <a:blipFill>
            <a:blip r:embed="rId3"/>
            <a:stretch>
              <a:fillRect/>
            </a:stretch>
          </a:blipFill>
        </p:spPr>
        <p:txBody>
          <a:bodyPr/>
          <a:lstStyle/>
          <a:p>
            <a:endParaRPr lang="en-GB"/>
          </a:p>
        </p:txBody>
      </p:sp>
      <p:sp>
        <p:nvSpPr>
          <p:cNvPr id="3" name="Freeform 3"/>
          <p:cNvSpPr/>
          <p:nvPr/>
        </p:nvSpPr>
        <p:spPr>
          <a:xfrm>
            <a:off x="1288500" y="2909347"/>
            <a:ext cx="3852020" cy="3950790"/>
          </a:xfrm>
          <a:custGeom>
            <a:avLst/>
            <a:gdLst/>
            <a:ahLst/>
            <a:cxnLst/>
            <a:rect l="l" t="t" r="r" b="b"/>
            <a:pathLst>
              <a:path w="3852020" h="3950790">
                <a:moveTo>
                  <a:pt x="0" y="0"/>
                </a:moveTo>
                <a:lnTo>
                  <a:pt x="3852020" y="0"/>
                </a:lnTo>
                <a:lnTo>
                  <a:pt x="3852020" y="3950790"/>
                </a:lnTo>
                <a:lnTo>
                  <a:pt x="0" y="395079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GB"/>
          </a:p>
        </p:txBody>
      </p:sp>
      <p:sp>
        <p:nvSpPr>
          <p:cNvPr id="4" name="Freeform 4"/>
          <p:cNvSpPr/>
          <p:nvPr/>
        </p:nvSpPr>
        <p:spPr>
          <a:xfrm>
            <a:off x="6514969" y="2984559"/>
            <a:ext cx="4802992" cy="3800367"/>
          </a:xfrm>
          <a:custGeom>
            <a:avLst/>
            <a:gdLst/>
            <a:ahLst/>
            <a:cxnLst/>
            <a:rect l="l" t="t" r="r" b="b"/>
            <a:pathLst>
              <a:path w="4802992" h="3800367">
                <a:moveTo>
                  <a:pt x="0" y="0"/>
                </a:moveTo>
                <a:lnTo>
                  <a:pt x="4802992" y="0"/>
                </a:lnTo>
                <a:lnTo>
                  <a:pt x="4802992" y="3800367"/>
                </a:lnTo>
                <a:lnTo>
                  <a:pt x="0" y="380036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GB"/>
          </a:p>
        </p:txBody>
      </p:sp>
      <p:sp>
        <p:nvSpPr>
          <p:cNvPr id="5" name="Freeform 5"/>
          <p:cNvSpPr/>
          <p:nvPr/>
        </p:nvSpPr>
        <p:spPr>
          <a:xfrm>
            <a:off x="11737969" y="3499964"/>
            <a:ext cx="6086939" cy="2769557"/>
          </a:xfrm>
          <a:custGeom>
            <a:avLst/>
            <a:gdLst/>
            <a:ahLst/>
            <a:cxnLst/>
            <a:rect l="l" t="t" r="r" b="b"/>
            <a:pathLst>
              <a:path w="6086939" h="2769557">
                <a:moveTo>
                  <a:pt x="0" y="0"/>
                </a:moveTo>
                <a:lnTo>
                  <a:pt x="6086939" y="0"/>
                </a:lnTo>
                <a:lnTo>
                  <a:pt x="6086939" y="2769557"/>
                </a:lnTo>
                <a:lnTo>
                  <a:pt x="0" y="2769557"/>
                </a:lnTo>
                <a:lnTo>
                  <a:pt x="0" y="0"/>
                </a:lnTo>
                <a:close/>
              </a:path>
            </a:pathLst>
          </a:custGeom>
          <a:blipFill>
            <a:blip r:embed="rId8"/>
            <a:stretch>
              <a:fillRect/>
            </a:stretch>
          </a:blipFill>
        </p:spPr>
        <p:txBody>
          <a:bodyPr/>
          <a:lstStyle/>
          <a:p>
            <a:endParaRPr lang="en-GB"/>
          </a:p>
        </p:txBody>
      </p:sp>
      <p:sp>
        <p:nvSpPr>
          <p:cNvPr id="6" name="TextBox 6"/>
          <p:cNvSpPr txBox="1"/>
          <p:nvPr/>
        </p:nvSpPr>
        <p:spPr>
          <a:xfrm>
            <a:off x="6514969" y="152842"/>
            <a:ext cx="4657392" cy="1749561"/>
          </a:xfrm>
          <a:prstGeom prst="rect">
            <a:avLst/>
          </a:prstGeom>
        </p:spPr>
        <p:txBody>
          <a:bodyPr lIns="0" tIns="0" rIns="0" bIns="0" rtlCol="0" anchor="t">
            <a:spAutoFit/>
          </a:bodyPr>
          <a:lstStyle/>
          <a:p>
            <a:pPr algn="ctr">
              <a:lnSpc>
                <a:spcPts val="14486"/>
              </a:lnSpc>
            </a:pPr>
            <a:r>
              <a:rPr lang="en-US" sz="10347">
                <a:solidFill>
                  <a:srgbClr val="000C7D"/>
                </a:solidFill>
                <a:latin typeface="ADLaM Display"/>
                <a:ea typeface="ADLaM Display"/>
                <a:cs typeface="ADLaM Display"/>
                <a:sym typeface="ADLaM Display"/>
              </a:rPr>
              <a:t>Servers</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sp>
        <p:nvSpPr>
          <p:cNvPr id="2" name="Freeform 2"/>
          <p:cNvSpPr/>
          <p:nvPr/>
        </p:nvSpPr>
        <p:spPr>
          <a:xfrm>
            <a:off x="0" y="7709999"/>
            <a:ext cx="2577001" cy="2577001"/>
          </a:xfrm>
          <a:custGeom>
            <a:avLst/>
            <a:gdLst/>
            <a:ahLst/>
            <a:cxnLst/>
            <a:rect l="l" t="t" r="r" b="b"/>
            <a:pathLst>
              <a:path w="2577001" h="2577001">
                <a:moveTo>
                  <a:pt x="0" y="0"/>
                </a:moveTo>
                <a:lnTo>
                  <a:pt x="2577001" y="0"/>
                </a:lnTo>
                <a:lnTo>
                  <a:pt x="2577001" y="2577001"/>
                </a:lnTo>
                <a:lnTo>
                  <a:pt x="0" y="2577001"/>
                </a:lnTo>
                <a:lnTo>
                  <a:pt x="0" y="0"/>
                </a:lnTo>
                <a:close/>
              </a:path>
            </a:pathLst>
          </a:custGeom>
          <a:blipFill>
            <a:blip r:embed="rId3"/>
            <a:stretch>
              <a:fillRect/>
            </a:stretch>
          </a:blipFill>
        </p:spPr>
        <p:txBody>
          <a:bodyPr/>
          <a:lstStyle/>
          <a:p>
            <a:endParaRPr lang="en-GB"/>
          </a:p>
        </p:txBody>
      </p:sp>
      <p:sp>
        <p:nvSpPr>
          <p:cNvPr id="3" name="Freeform 3"/>
          <p:cNvSpPr/>
          <p:nvPr/>
        </p:nvSpPr>
        <p:spPr>
          <a:xfrm>
            <a:off x="7291903" y="3892738"/>
            <a:ext cx="3704194" cy="3704194"/>
          </a:xfrm>
          <a:custGeom>
            <a:avLst/>
            <a:gdLst/>
            <a:ahLst/>
            <a:cxnLst/>
            <a:rect l="l" t="t" r="r" b="b"/>
            <a:pathLst>
              <a:path w="3704194" h="3704194">
                <a:moveTo>
                  <a:pt x="0" y="0"/>
                </a:moveTo>
                <a:lnTo>
                  <a:pt x="3704194" y="0"/>
                </a:lnTo>
                <a:lnTo>
                  <a:pt x="3704194" y="3704194"/>
                </a:lnTo>
                <a:lnTo>
                  <a:pt x="0" y="3704194"/>
                </a:lnTo>
                <a:lnTo>
                  <a:pt x="0" y="0"/>
                </a:lnTo>
                <a:close/>
              </a:path>
            </a:pathLst>
          </a:custGeom>
          <a:blipFill>
            <a:blip r:embed="rId4"/>
            <a:stretch>
              <a:fillRect/>
            </a:stretch>
          </a:blipFill>
        </p:spPr>
        <p:txBody>
          <a:bodyPr/>
          <a:lstStyle/>
          <a:p>
            <a:endParaRPr lang="en-GB"/>
          </a:p>
        </p:txBody>
      </p:sp>
      <p:sp>
        <p:nvSpPr>
          <p:cNvPr id="4" name="TextBox 4"/>
          <p:cNvSpPr txBox="1"/>
          <p:nvPr/>
        </p:nvSpPr>
        <p:spPr>
          <a:xfrm>
            <a:off x="2577001" y="-164502"/>
            <a:ext cx="11067313" cy="2148280"/>
          </a:xfrm>
          <a:prstGeom prst="rect">
            <a:avLst/>
          </a:prstGeom>
        </p:spPr>
        <p:txBody>
          <a:bodyPr wrap="square" lIns="0" tIns="0" rIns="0" bIns="0" rtlCol="0" anchor="t">
            <a:spAutoFit/>
          </a:bodyPr>
          <a:lstStyle/>
          <a:p>
            <a:pPr algn="ctr">
              <a:lnSpc>
                <a:spcPts val="17565"/>
              </a:lnSpc>
            </a:pPr>
            <a:r>
              <a:rPr lang="en-US" sz="12547" dirty="0">
                <a:solidFill>
                  <a:srgbClr val="000C7D"/>
                </a:solidFill>
                <a:latin typeface="ADLaM Display"/>
                <a:ea typeface="ADLaM Display"/>
                <a:cs typeface="ADLaM Display"/>
                <a:sym typeface="ADLaM Display"/>
              </a:rPr>
              <a:t>Server Types</a:t>
            </a:r>
          </a:p>
        </p:txBody>
      </p:sp>
      <p:sp>
        <p:nvSpPr>
          <p:cNvPr id="5" name="TextBox 5"/>
          <p:cNvSpPr txBox="1"/>
          <p:nvPr/>
        </p:nvSpPr>
        <p:spPr>
          <a:xfrm>
            <a:off x="462900" y="2184890"/>
            <a:ext cx="2928442" cy="1707848"/>
          </a:xfrm>
          <a:prstGeom prst="rect">
            <a:avLst/>
          </a:prstGeom>
        </p:spPr>
        <p:txBody>
          <a:bodyPr wrap="square" lIns="0" tIns="0" rIns="0" bIns="0" rtlCol="0" anchor="t">
            <a:spAutoFit/>
          </a:bodyPr>
          <a:lstStyle/>
          <a:p>
            <a:pPr algn="ctr">
              <a:lnSpc>
                <a:spcPts val="14016"/>
              </a:lnSpc>
            </a:pPr>
            <a:r>
              <a:rPr lang="en-US" sz="10011">
                <a:solidFill>
                  <a:srgbClr val="000C7D"/>
                </a:solidFill>
                <a:latin typeface="ADLaM Display"/>
                <a:ea typeface="ADLaM Display"/>
                <a:cs typeface="ADLaM Display"/>
                <a:sym typeface="ADLaM Display"/>
              </a:rPr>
              <a:t>File</a:t>
            </a:r>
          </a:p>
        </p:txBody>
      </p:sp>
      <p:sp>
        <p:nvSpPr>
          <p:cNvPr id="6" name="TextBox 6"/>
          <p:cNvSpPr txBox="1"/>
          <p:nvPr/>
        </p:nvSpPr>
        <p:spPr>
          <a:xfrm>
            <a:off x="12954000" y="234310"/>
            <a:ext cx="4740821" cy="1716674"/>
          </a:xfrm>
          <a:prstGeom prst="rect">
            <a:avLst/>
          </a:prstGeom>
        </p:spPr>
        <p:txBody>
          <a:bodyPr wrap="square" lIns="0" tIns="0" rIns="0" bIns="0" rtlCol="0" anchor="t">
            <a:spAutoFit/>
          </a:bodyPr>
          <a:lstStyle/>
          <a:p>
            <a:pPr algn="ctr">
              <a:lnSpc>
                <a:spcPts val="14055"/>
              </a:lnSpc>
            </a:pPr>
            <a:r>
              <a:rPr lang="en-US" sz="10039" dirty="0">
                <a:solidFill>
                  <a:srgbClr val="000C7D"/>
                </a:solidFill>
                <a:latin typeface="ADLaM Display"/>
                <a:ea typeface="ADLaM Display"/>
                <a:cs typeface="ADLaM Display"/>
                <a:sym typeface="ADLaM Display"/>
              </a:rPr>
              <a:t>Print</a:t>
            </a:r>
          </a:p>
        </p:txBody>
      </p:sp>
      <p:sp>
        <p:nvSpPr>
          <p:cNvPr id="7" name="TextBox 7"/>
          <p:cNvSpPr txBox="1"/>
          <p:nvPr/>
        </p:nvSpPr>
        <p:spPr>
          <a:xfrm>
            <a:off x="11114647" y="2613868"/>
            <a:ext cx="3063180" cy="1691657"/>
          </a:xfrm>
          <a:prstGeom prst="rect">
            <a:avLst/>
          </a:prstGeom>
        </p:spPr>
        <p:txBody>
          <a:bodyPr lIns="0" tIns="0" rIns="0" bIns="0" rtlCol="0" anchor="t">
            <a:spAutoFit/>
          </a:bodyPr>
          <a:lstStyle/>
          <a:p>
            <a:pPr algn="ctr">
              <a:lnSpc>
                <a:spcPts val="13859"/>
              </a:lnSpc>
            </a:pPr>
            <a:r>
              <a:rPr lang="en-US" sz="9899" dirty="0">
                <a:solidFill>
                  <a:srgbClr val="000C7D"/>
                </a:solidFill>
                <a:latin typeface="ADLaM Display"/>
                <a:ea typeface="ADLaM Display"/>
                <a:cs typeface="ADLaM Display"/>
                <a:sym typeface="ADLaM Display"/>
              </a:rPr>
              <a:t>Web </a:t>
            </a:r>
          </a:p>
        </p:txBody>
      </p:sp>
      <p:sp>
        <p:nvSpPr>
          <p:cNvPr id="8" name="TextBox 8"/>
          <p:cNvSpPr txBox="1"/>
          <p:nvPr/>
        </p:nvSpPr>
        <p:spPr>
          <a:xfrm>
            <a:off x="-431402" y="4852195"/>
            <a:ext cx="7723305" cy="1707848"/>
          </a:xfrm>
          <a:prstGeom prst="rect">
            <a:avLst/>
          </a:prstGeom>
        </p:spPr>
        <p:txBody>
          <a:bodyPr lIns="0" tIns="0" rIns="0" bIns="0" rtlCol="0" anchor="t">
            <a:spAutoFit/>
          </a:bodyPr>
          <a:lstStyle/>
          <a:p>
            <a:pPr algn="ctr">
              <a:lnSpc>
                <a:spcPts val="14016"/>
              </a:lnSpc>
            </a:pPr>
            <a:r>
              <a:rPr lang="en-US" sz="10011">
                <a:solidFill>
                  <a:srgbClr val="000C7D"/>
                </a:solidFill>
                <a:latin typeface="ADLaM Display"/>
                <a:ea typeface="ADLaM Display"/>
                <a:cs typeface="ADLaM Display"/>
                <a:sym typeface="ADLaM Display"/>
              </a:rPr>
              <a:t>Database</a:t>
            </a:r>
          </a:p>
        </p:txBody>
      </p:sp>
      <p:sp>
        <p:nvSpPr>
          <p:cNvPr id="9" name="TextBox 9"/>
          <p:cNvSpPr txBox="1"/>
          <p:nvPr/>
        </p:nvSpPr>
        <p:spPr>
          <a:xfrm>
            <a:off x="13762238" y="4795661"/>
            <a:ext cx="3063179" cy="1707848"/>
          </a:xfrm>
          <a:prstGeom prst="rect">
            <a:avLst/>
          </a:prstGeom>
        </p:spPr>
        <p:txBody>
          <a:bodyPr wrap="square" lIns="0" tIns="0" rIns="0" bIns="0" rtlCol="0" anchor="t">
            <a:spAutoFit/>
          </a:bodyPr>
          <a:lstStyle/>
          <a:p>
            <a:pPr algn="ctr">
              <a:lnSpc>
                <a:spcPts val="14016"/>
              </a:lnSpc>
            </a:pPr>
            <a:r>
              <a:rPr lang="en-US" sz="10011" dirty="0">
                <a:solidFill>
                  <a:srgbClr val="000C7D"/>
                </a:solidFill>
                <a:latin typeface="ADLaM Display"/>
                <a:ea typeface="ADLaM Display"/>
                <a:cs typeface="ADLaM Display"/>
                <a:sym typeface="ADLaM Display"/>
              </a:rPr>
              <a:t>Mail</a:t>
            </a:r>
          </a:p>
        </p:txBody>
      </p:sp>
      <p:sp>
        <p:nvSpPr>
          <p:cNvPr id="10" name="TextBox 10"/>
          <p:cNvSpPr txBox="1"/>
          <p:nvPr/>
        </p:nvSpPr>
        <p:spPr>
          <a:xfrm>
            <a:off x="5638206" y="7673132"/>
            <a:ext cx="7723305" cy="1707848"/>
          </a:xfrm>
          <a:prstGeom prst="rect">
            <a:avLst/>
          </a:prstGeom>
        </p:spPr>
        <p:txBody>
          <a:bodyPr lIns="0" tIns="0" rIns="0" bIns="0" rtlCol="0" anchor="t">
            <a:spAutoFit/>
          </a:bodyPr>
          <a:lstStyle/>
          <a:p>
            <a:pPr algn="ctr">
              <a:lnSpc>
                <a:spcPts val="14016"/>
              </a:lnSpc>
            </a:pPr>
            <a:r>
              <a:rPr lang="en-US" sz="10011">
                <a:solidFill>
                  <a:srgbClr val="000C7D"/>
                </a:solidFill>
                <a:latin typeface="ADLaM Display"/>
                <a:ea typeface="ADLaM Display"/>
                <a:cs typeface="ADLaM Display"/>
                <a:sym typeface="ADLaM Display"/>
              </a:rPr>
              <a:t>Application</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sp>
        <p:nvSpPr>
          <p:cNvPr id="2" name="Freeform 2"/>
          <p:cNvSpPr/>
          <p:nvPr/>
        </p:nvSpPr>
        <p:spPr>
          <a:xfrm>
            <a:off x="0" y="7709999"/>
            <a:ext cx="2577001" cy="2577001"/>
          </a:xfrm>
          <a:custGeom>
            <a:avLst/>
            <a:gdLst/>
            <a:ahLst/>
            <a:cxnLst/>
            <a:rect l="l" t="t" r="r" b="b"/>
            <a:pathLst>
              <a:path w="2577001" h="2577001">
                <a:moveTo>
                  <a:pt x="0" y="0"/>
                </a:moveTo>
                <a:lnTo>
                  <a:pt x="2577001" y="0"/>
                </a:lnTo>
                <a:lnTo>
                  <a:pt x="2577001" y="2577001"/>
                </a:lnTo>
                <a:lnTo>
                  <a:pt x="0" y="2577001"/>
                </a:lnTo>
                <a:lnTo>
                  <a:pt x="0" y="0"/>
                </a:lnTo>
                <a:close/>
              </a:path>
            </a:pathLst>
          </a:custGeom>
          <a:blipFill>
            <a:blip r:embed="rId3"/>
            <a:stretch>
              <a:fillRect/>
            </a:stretch>
          </a:blipFill>
        </p:spPr>
        <p:txBody>
          <a:bodyPr/>
          <a:lstStyle/>
          <a:p>
            <a:endParaRPr lang="en-GB"/>
          </a:p>
        </p:txBody>
      </p:sp>
      <p:sp>
        <p:nvSpPr>
          <p:cNvPr id="3" name="Freeform 3"/>
          <p:cNvSpPr/>
          <p:nvPr/>
        </p:nvSpPr>
        <p:spPr>
          <a:xfrm>
            <a:off x="1714999" y="2550367"/>
            <a:ext cx="3681858" cy="4623998"/>
          </a:xfrm>
          <a:custGeom>
            <a:avLst/>
            <a:gdLst/>
            <a:ahLst/>
            <a:cxnLst/>
            <a:rect l="l" t="t" r="r" b="b"/>
            <a:pathLst>
              <a:path w="3681858" h="4623998">
                <a:moveTo>
                  <a:pt x="0" y="0"/>
                </a:moveTo>
                <a:lnTo>
                  <a:pt x="3681859" y="0"/>
                </a:lnTo>
                <a:lnTo>
                  <a:pt x="3681859" y="4623998"/>
                </a:lnTo>
                <a:lnTo>
                  <a:pt x="0" y="4623998"/>
                </a:lnTo>
                <a:lnTo>
                  <a:pt x="0" y="0"/>
                </a:lnTo>
                <a:close/>
              </a:path>
            </a:pathLst>
          </a:custGeom>
          <a:blipFill>
            <a:blip r:embed="rId4"/>
            <a:stretch>
              <a:fillRect/>
            </a:stretch>
          </a:blipFill>
        </p:spPr>
        <p:txBody>
          <a:bodyPr/>
          <a:lstStyle/>
          <a:p>
            <a:endParaRPr lang="en-GB"/>
          </a:p>
        </p:txBody>
      </p:sp>
      <p:sp>
        <p:nvSpPr>
          <p:cNvPr id="4" name="Freeform 4"/>
          <p:cNvSpPr/>
          <p:nvPr/>
        </p:nvSpPr>
        <p:spPr>
          <a:xfrm>
            <a:off x="12892178" y="2550367"/>
            <a:ext cx="3852482" cy="4114800"/>
          </a:xfrm>
          <a:custGeom>
            <a:avLst/>
            <a:gdLst/>
            <a:ahLst/>
            <a:cxnLst/>
            <a:rect l="l" t="t" r="r" b="b"/>
            <a:pathLst>
              <a:path w="3852482" h="4114800">
                <a:moveTo>
                  <a:pt x="0" y="0"/>
                </a:moveTo>
                <a:lnTo>
                  <a:pt x="3852481" y="0"/>
                </a:lnTo>
                <a:lnTo>
                  <a:pt x="3852481"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GB"/>
          </a:p>
        </p:txBody>
      </p:sp>
      <p:sp>
        <p:nvSpPr>
          <p:cNvPr id="5" name="Freeform 5"/>
          <p:cNvSpPr/>
          <p:nvPr/>
        </p:nvSpPr>
        <p:spPr>
          <a:xfrm>
            <a:off x="7075316" y="3086100"/>
            <a:ext cx="4137367" cy="4114800"/>
          </a:xfrm>
          <a:custGeom>
            <a:avLst/>
            <a:gdLst/>
            <a:ahLst/>
            <a:cxnLst/>
            <a:rect l="l" t="t" r="r" b="b"/>
            <a:pathLst>
              <a:path w="4137367" h="4114800">
                <a:moveTo>
                  <a:pt x="0" y="0"/>
                </a:moveTo>
                <a:lnTo>
                  <a:pt x="4137368" y="0"/>
                </a:lnTo>
                <a:lnTo>
                  <a:pt x="4137368"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GB"/>
          </a:p>
        </p:txBody>
      </p:sp>
      <p:sp>
        <p:nvSpPr>
          <p:cNvPr id="6" name="TextBox 6"/>
          <p:cNvSpPr txBox="1"/>
          <p:nvPr/>
        </p:nvSpPr>
        <p:spPr>
          <a:xfrm>
            <a:off x="493492" y="152842"/>
            <a:ext cx="17413507" cy="1749561"/>
          </a:xfrm>
          <a:prstGeom prst="rect">
            <a:avLst/>
          </a:prstGeom>
        </p:spPr>
        <p:txBody>
          <a:bodyPr wrap="square" lIns="0" tIns="0" rIns="0" bIns="0" rtlCol="0" anchor="t">
            <a:spAutoFit/>
          </a:bodyPr>
          <a:lstStyle/>
          <a:p>
            <a:pPr algn="ctr">
              <a:lnSpc>
                <a:spcPts val="14486"/>
              </a:lnSpc>
            </a:pPr>
            <a:r>
              <a:rPr lang="en-US" sz="10347" dirty="0">
                <a:solidFill>
                  <a:srgbClr val="000C7D"/>
                </a:solidFill>
                <a:latin typeface="ADLaM Display"/>
                <a:ea typeface="ADLaM Display"/>
                <a:cs typeface="ADLaM Display"/>
                <a:sym typeface="ADLaM Display"/>
              </a:rPr>
              <a:t>Embedded devices and IoT</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sp>
        <p:nvSpPr>
          <p:cNvPr id="2" name="TextBox 2"/>
          <p:cNvSpPr txBox="1"/>
          <p:nvPr/>
        </p:nvSpPr>
        <p:spPr>
          <a:xfrm>
            <a:off x="0" y="2592028"/>
            <a:ext cx="18288000" cy="5393341"/>
          </a:xfrm>
          <a:prstGeom prst="rect">
            <a:avLst/>
          </a:prstGeom>
        </p:spPr>
        <p:txBody>
          <a:bodyPr lIns="0" tIns="0" rIns="0" bIns="0" rtlCol="0" anchor="t">
            <a:spAutoFit/>
          </a:bodyPr>
          <a:lstStyle/>
          <a:p>
            <a:pPr algn="ctr">
              <a:lnSpc>
                <a:spcPts val="14486"/>
              </a:lnSpc>
            </a:pPr>
            <a:r>
              <a:rPr lang="en-US" sz="10347">
                <a:solidFill>
                  <a:srgbClr val="000C7D"/>
                </a:solidFill>
                <a:latin typeface="ADLaM Display"/>
                <a:ea typeface="ADLaM Display"/>
                <a:cs typeface="ADLaM Display"/>
                <a:sym typeface="ADLaM Display"/>
              </a:rPr>
              <a:t>What sort of embedded devices or IOT might be in use?</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sp>
        <p:nvSpPr>
          <p:cNvPr id="2" name="Freeform 2"/>
          <p:cNvSpPr/>
          <p:nvPr/>
        </p:nvSpPr>
        <p:spPr>
          <a:xfrm>
            <a:off x="0" y="7709999"/>
            <a:ext cx="2577001" cy="2577001"/>
          </a:xfrm>
          <a:custGeom>
            <a:avLst/>
            <a:gdLst/>
            <a:ahLst/>
            <a:cxnLst/>
            <a:rect l="l" t="t" r="r" b="b"/>
            <a:pathLst>
              <a:path w="2577001" h="2577001">
                <a:moveTo>
                  <a:pt x="0" y="0"/>
                </a:moveTo>
                <a:lnTo>
                  <a:pt x="2577001" y="0"/>
                </a:lnTo>
                <a:lnTo>
                  <a:pt x="2577001" y="2577001"/>
                </a:lnTo>
                <a:lnTo>
                  <a:pt x="0" y="2577001"/>
                </a:lnTo>
                <a:lnTo>
                  <a:pt x="0" y="0"/>
                </a:lnTo>
                <a:close/>
              </a:path>
            </a:pathLst>
          </a:custGeom>
          <a:blipFill>
            <a:blip r:embed="rId3"/>
            <a:stretch>
              <a:fillRect/>
            </a:stretch>
          </a:blipFill>
        </p:spPr>
        <p:txBody>
          <a:bodyPr/>
          <a:lstStyle/>
          <a:p>
            <a:endParaRPr lang="en-GB"/>
          </a:p>
        </p:txBody>
      </p:sp>
      <p:sp>
        <p:nvSpPr>
          <p:cNvPr id="3" name="Freeform 3"/>
          <p:cNvSpPr/>
          <p:nvPr/>
        </p:nvSpPr>
        <p:spPr>
          <a:xfrm>
            <a:off x="5857725" y="5807244"/>
            <a:ext cx="7315200" cy="3191256"/>
          </a:xfrm>
          <a:custGeom>
            <a:avLst/>
            <a:gdLst/>
            <a:ahLst/>
            <a:cxnLst/>
            <a:rect l="l" t="t" r="r" b="b"/>
            <a:pathLst>
              <a:path w="7315200" h="3191256">
                <a:moveTo>
                  <a:pt x="0" y="0"/>
                </a:moveTo>
                <a:lnTo>
                  <a:pt x="7315200" y="0"/>
                </a:lnTo>
                <a:lnTo>
                  <a:pt x="7315200" y="3191256"/>
                </a:lnTo>
                <a:lnTo>
                  <a:pt x="0" y="319125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GB"/>
          </a:p>
        </p:txBody>
      </p:sp>
      <p:sp>
        <p:nvSpPr>
          <p:cNvPr id="4" name="Freeform 4"/>
          <p:cNvSpPr/>
          <p:nvPr/>
        </p:nvSpPr>
        <p:spPr>
          <a:xfrm>
            <a:off x="15815073" y="7709999"/>
            <a:ext cx="1830120" cy="1830120"/>
          </a:xfrm>
          <a:custGeom>
            <a:avLst/>
            <a:gdLst/>
            <a:ahLst/>
            <a:cxnLst/>
            <a:rect l="l" t="t" r="r" b="b"/>
            <a:pathLst>
              <a:path w="1830120" h="1830120">
                <a:moveTo>
                  <a:pt x="0" y="0"/>
                </a:moveTo>
                <a:lnTo>
                  <a:pt x="1830120" y="0"/>
                </a:lnTo>
                <a:lnTo>
                  <a:pt x="1830120" y="1830121"/>
                </a:lnTo>
                <a:lnTo>
                  <a:pt x="0" y="183012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GB"/>
          </a:p>
        </p:txBody>
      </p:sp>
      <p:sp>
        <p:nvSpPr>
          <p:cNvPr id="5" name="TextBox 5"/>
          <p:cNvSpPr txBox="1"/>
          <p:nvPr/>
        </p:nvSpPr>
        <p:spPr>
          <a:xfrm>
            <a:off x="742650" y="838200"/>
            <a:ext cx="17545350" cy="3571451"/>
          </a:xfrm>
          <a:prstGeom prst="rect">
            <a:avLst/>
          </a:prstGeom>
        </p:spPr>
        <p:txBody>
          <a:bodyPr lIns="0" tIns="0" rIns="0" bIns="0" rtlCol="0" anchor="t">
            <a:spAutoFit/>
          </a:bodyPr>
          <a:lstStyle/>
          <a:p>
            <a:pPr algn="ctr">
              <a:lnSpc>
                <a:spcPts val="14486"/>
              </a:lnSpc>
            </a:pPr>
            <a:r>
              <a:rPr lang="en-US" sz="10347">
                <a:solidFill>
                  <a:srgbClr val="000C7D"/>
                </a:solidFill>
                <a:latin typeface="ADLaM Display"/>
                <a:ea typeface="ADLaM Display"/>
                <a:cs typeface="ADLaM Display"/>
                <a:sym typeface="ADLaM Display"/>
              </a:rPr>
              <a:t>List the pros and cons of each type of device</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sp>
        <p:nvSpPr>
          <p:cNvPr id="2" name="Freeform 2"/>
          <p:cNvSpPr/>
          <p:nvPr/>
        </p:nvSpPr>
        <p:spPr>
          <a:xfrm>
            <a:off x="0" y="7709999"/>
            <a:ext cx="2577001" cy="2577001"/>
          </a:xfrm>
          <a:custGeom>
            <a:avLst/>
            <a:gdLst/>
            <a:ahLst/>
            <a:cxnLst/>
            <a:rect l="l" t="t" r="r" b="b"/>
            <a:pathLst>
              <a:path w="2577001" h="2577001">
                <a:moveTo>
                  <a:pt x="0" y="0"/>
                </a:moveTo>
                <a:lnTo>
                  <a:pt x="2577001" y="0"/>
                </a:lnTo>
                <a:lnTo>
                  <a:pt x="2577001" y="2577001"/>
                </a:lnTo>
                <a:lnTo>
                  <a:pt x="0" y="2577001"/>
                </a:lnTo>
                <a:lnTo>
                  <a:pt x="0" y="0"/>
                </a:lnTo>
                <a:close/>
              </a:path>
            </a:pathLst>
          </a:custGeom>
          <a:blipFill>
            <a:blip r:embed="rId3"/>
            <a:stretch>
              <a:fillRect/>
            </a:stretch>
          </a:blipFill>
        </p:spPr>
        <p:txBody>
          <a:bodyPr/>
          <a:lstStyle/>
          <a:p>
            <a:endParaRPr lang="en-GB"/>
          </a:p>
        </p:txBody>
      </p:sp>
      <p:sp>
        <p:nvSpPr>
          <p:cNvPr id="3" name="Freeform 3"/>
          <p:cNvSpPr/>
          <p:nvPr/>
        </p:nvSpPr>
        <p:spPr>
          <a:xfrm>
            <a:off x="6543403" y="2537003"/>
            <a:ext cx="6763569" cy="6721297"/>
          </a:xfrm>
          <a:custGeom>
            <a:avLst/>
            <a:gdLst/>
            <a:ahLst/>
            <a:cxnLst/>
            <a:rect l="l" t="t" r="r" b="b"/>
            <a:pathLst>
              <a:path w="6763569" h="6721297">
                <a:moveTo>
                  <a:pt x="0" y="0"/>
                </a:moveTo>
                <a:lnTo>
                  <a:pt x="6763569" y="0"/>
                </a:lnTo>
                <a:lnTo>
                  <a:pt x="6763569" y="6721297"/>
                </a:lnTo>
                <a:lnTo>
                  <a:pt x="0" y="672129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GB"/>
          </a:p>
        </p:txBody>
      </p:sp>
      <p:sp>
        <p:nvSpPr>
          <p:cNvPr id="4" name="TextBox 4"/>
          <p:cNvSpPr txBox="1"/>
          <p:nvPr/>
        </p:nvSpPr>
        <p:spPr>
          <a:xfrm>
            <a:off x="5181600" y="555396"/>
            <a:ext cx="7632478" cy="1749561"/>
          </a:xfrm>
          <a:prstGeom prst="rect">
            <a:avLst/>
          </a:prstGeom>
        </p:spPr>
        <p:txBody>
          <a:bodyPr wrap="square" lIns="0" tIns="0" rIns="0" bIns="0" rtlCol="0" anchor="t">
            <a:spAutoFit/>
          </a:bodyPr>
          <a:lstStyle/>
          <a:p>
            <a:pPr algn="ctr">
              <a:lnSpc>
                <a:spcPts val="14486"/>
              </a:lnSpc>
            </a:pPr>
            <a:r>
              <a:rPr lang="en-US" sz="10347" dirty="0">
                <a:solidFill>
                  <a:srgbClr val="000C7D"/>
                </a:solidFill>
                <a:latin typeface="ADLaM Display"/>
                <a:ea typeface="ADLaM Display"/>
                <a:cs typeface="ADLaM Display"/>
                <a:sym typeface="ADLaM Display"/>
              </a:rPr>
              <a:t>Discussion</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sp>
        <p:nvSpPr>
          <p:cNvPr id="2" name="Freeform 2"/>
          <p:cNvSpPr/>
          <p:nvPr/>
        </p:nvSpPr>
        <p:spPr>
          <a:xfrm>
            <a:off x="0" y="7709999"/>
            <a:ext cx="2577001" cy="2577001"/>
          </a:xfrm>
          <a:custGeom>
            <a:avLst/>
            <a:gdLst/>
            <a:ahLst/>
            <a:cxnLst/>
            <a:rect l="l" t="t" r="r" b="b"/>
            <a:pathLst>
              <a:path w="2577001" h="2577001">
                <a:moveTo>
                  <a:pt x="0" y="0"/>
                </a:moveTo>
                <a:lnTo>
                  <a:pt x="2577001" y="0"/>
                </a:lnTo>
                <a:lnTo>
                  <a:pt x="2577001" y="2577001"/>
                </a:lnTo>
                <a:lnTo>
                  <a:pt x="0" y="2577001"/>
                </a:lnTo>
                <a:lnTo>
                  <a:pt x="0" y="0"/>
                </a:lnTo>
                <a:close/>
              </a:path>
            </a:pathLst>
          </a:custGeom>
          <a:blipFill>
            <a:blip r:embed="rId3"/>
            <a:stretch>
              <a:fillRect/>
            </a:stretch>
          </a:blipFill>
        </p:spPr>
        <p:txBody>
          <a:bodyPr/>
          <a:lstStyle/>
          <a:p>
            <a:endParaRPr lang="en-GB"/>
          </a:p>
        </p:txBody>
      </p:sp>
      <p:sp>
        <p:nvSpPr>
          <p:cNvPr id="3" name="Freeform 3"/>
          <p:cNvSpPr/>
          <p:nvPr/>
        </p:nvSpPr>
        <p:spPr>
          <a:xfrm>
            <a:off x="6512262" y="2709362"/>
            <a:ext cx="6006126" cy="6289137"/>
          </a:xfrm>
          <a:custGeom>
            <a:avLst/>
            <a:gdLst/>
            <a:ahLst/>
            <a:cxnLst/>
            <a:rect l="l" t="t" r="r" b="b"/>
            <a:pathLst>
              <a:path w="6006126" h="6289137">
                <a:moveTo>
                  <a:pt x="0" y="0"/>
                </a:moveTo>
                <a:lnTo>
                  <a:pt x="6006126" y="0"/>
                </a:lnTo>
                <a:lnTo>
                  <a:pt x="6006126" y="6289138"/>
                </a:lnTo>
                <a:lnTo>
                  <a:pt x="0" y="6289138"/>
                </a:lnTo>
                <a:lnTo>
                  <a:pt x="0" y="0"/>
                </a:lnTo>
                <a:close/>
              </a:path>
            </a:pathLst>
          </a:custGeom>
          <a:blipFill>
            <a:blip r:embed="rId4"/>
            <a:stretch>
              <a:fillRect/>
            </a:stretch>
          </a:blipFill>
        </p:spPr>
        <p:txBody>
          <a:bodyPr/>
          <a:lstStyle/>
          <a:p>
            <a:endParaRPr lang="en-GB"/>
          </a:p>
        </p:txBody>
      </p:sp>
      <p:sp>
        <p:nvSpPr>
          <p:cNvPr id="4" name="TextBox 4"/>
          <p:cNvSpPr txBox="1"/>
          <p:nvPr/>
        </p:nvSpPr>
        <p:spPr>
          <a:xfrm>
            <a:off x="2764284" y="555396"/>
            <a:ext cx="13502082" cy="1749561"/>
          </a:xfrm>
          <a:prstGeom prst="rect">
            <a:avLst/>
          </a:prstGeom>
        </p:spPr>
        <p:txBody>
          <a:bodyPr lIns="0" tIns="0" rIns="0" bIns="0" rtlCol="0" anchor="t">
            <a:spAutoFit/>
          </a:bodyPr>
          <a:lstStyle/>
          <a:p>
            <a:pPr algn="ctr">
              <a:lnSpc>
                <a:spcPts val="14486"/>
              </a:lnSpc>
            </a:pPr>
            <a:r>
              <a:rPr lang="en-US" sz="10347">
                <a:solidFill>
                  <a:srgbClr val="000C7D"/>
                </a:solidFill>
                <a:latin typeface="ADLaM Display"/>
                <a:ea typeface="ADLaM Display"/>
                <a:cs typeface="ADLaM Display"/>
                <a:sym typeface="ADLaM Display"/>
              </a:rPr>
              <a:t>What makes up a PC?</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sp>
        <p:nvSpPr>
          <p:cNvPr id="2" name="Freeform 2"/>
          <p:cNvSpPr/>
          <p:nvPr/>
        </p:nvSpPr>
        <p:spPr>
          <a:xfrm>
            <a:off x="249696" y="7455489"/>
            <a:ext cx="2577001" cy="2577001"/>
          </a:xfrm>
          <a:custGeom>
            <a:avLst/>
            <a:gdLst/>
            <a:ahLst/>
            <a:cxnLst/>
            <a:rect l="l" t="t" r="r" b="b"/>
            <a:pathLst>
              <a:path w="2577001" h="2577001">
                <a:moveTo>
                  <a:pt x="0" y="0"/>
                </a:moveTo>
                <a:lnTo>
                  <a:pt x="2577001" y="0"/>
                </a:lnTo>
                <a:lnTo>
                  <a:pt x="2577001" y="2577001"/>
                </a:lnTo>
                <a:lnTo>
                  <a:pt x="0" y="2577001"/>
                </a:lnTo>
                <a:lnTo>
                  <a:pt x="0" y="0"/>
                </a:lnTo>
                <a:close/>
              </a:path>
            </a:pathLst>
          </a:custGeom>
          <a:blipFill>
            <a:blip r:embed="rId2"/>
            <a:stretch>
              <a:fillRect/>
            </a:stretch>
          </a:blipFill>
        </p:spPr>
        <p:txBody>
          <a:bodyPr/>
          <a:lstStyle/>
          <a:p>
            <a:endParaRPr lang="en-GB"/>
          </a:p>
        </p:txBody>
      </p:sp>
      <p:sp>
        <p:nvSpPr>
          <p:cNvPr id="3" name="Freeform 3"/>
          <p:cNvSpPr/>
          <p:nvPr/>
        </p:nvSpPr>
        <p:spPr>
          <a:xfrm>
            <a:off x="12748750" y="1915354"/>
            <a:ext cx="5110611" cy="4842304"/>
          </a:xfrm>
          <a:custGeom>
            <a:avLst/>
            <a:gdLst/>
            <a:ahLst/>
            <a:cxnLst/>
            <a:rect l="l" t="t" r="r" b="b"/>
            <a:pathLst>
              <a:path w="5110611" h="4842304">
                <a:moveTo>
                  <a:pt x="0" y="0"/>
                </a:moveTo>
                <a:lnTo>
                  <a:pt x="5110611" y="0"/>
                </a:lnTo>
                <a:lnTo>
                  <a:pt x="5110611" y="4842304"/>
                </a:lnTo>
                <a:lnTo>
                  <a:pt x="0" y="484230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GB"/>
          </a:p>
        </p:txBody>
      </p:sp>
      <p:sp>
        <p:nvSpPr>
          <p:cNvPr id="4" name="TextBox 4"/>
          <p:cNvSpPr txBox="1"/>
          <p:nvPr/>
        </p:nvSpPr>
        <p:spPr>
          <a:xfrm>
            <a:off x="0" y="2313880"/>
            <a:ext cx="13014926" cy="3835702"/>
          </a:xfrm>
          <a:prstGeom prst="rect">
            <a:avLst/>
          </a:prstGeom>
        </p:spPr>
        <p:txBody>
          <a:bodyPr lIns="0" tIns="0" rIns="0" bIns="0" rtlCol="0" anchor="t">
            <a:spAutoFit/>
          </a:bodyPr>
          <a:lstStyle/>
          <a:p>
            <a:pPr algn="ctr">
              <a:lnSpc>
                <a:spcPts val="15383"/>
              </a:lnSpc>
            </a:pPr>
            <a:r>
              <a:rPr lang="en-US" sz="10988">
                <a:solidFill>
                  <a:srgbClr val="000C7D"/>
                </a:solidFill>
                <a:latin typeface="ADLaM Display"/>
                <a:ea typeface="ADLaM Display"/>
                <a:cs typeface="ADLaM Display"/>
                <a:sym typeface="ADLaM Display"/>
              </a:rPr>
              <a:t>Digital Environments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sp>
        <p:nvSpPr>
          <p:cNvPr id="2" name="Freeform 2"/>
          <p:cNvSpPr/>
          <p:nvPr/>
        </p:nvSpPr>
        <p:spPr>
          <a:xfrm>
            <a:off x="0" y="7709999"/>
            <a:ext cx="2577001" cy="2577001"/>
          </a:xfrm>
          <a:custGeom>
            <a:avLst/>
            <a:gdLst/>
            <a:ahLst/>
            <a:cxnLst/>
            <a:rect l="l" t="t" r="r" b="b"/>
            <a:pathLst>
              <a:path w="2577001" h="2577001">
                <a:moveTo>
                  <a:pt x="0" y="0"/>
                </a:moveTo>
                <a:lnTo>
                  <a:pt x="2577001" y="0"/>
                </a:lnTo>
                <a:lnTo>
                  <a:pt x="2577001" y="2577001"/>
                </a:lnTo>
                <a:lnTo>
                  <a:pt x="0" y="2577001"/>
                </a:lnTo>
                <a:lnTo>
                  <a:pt x="0" y="0"/>
                </a:lnTo>
                <a:close/>
              </a:path>
            </a:pathLst>
          </a:custGeom>
          <a:blipFill>
            <a:blip r:embed="rId3"/>
            <a:stretch>
              <a:fillRect/>
            </a:stretch>
          </a:blipFill>
        </p:spPr>
        <p:txBody>
          <a:bodyPr/>
          <a:lstStyle/>
          <a:p>
            <a:endParaRPr lang="en-GB"/>
          </a:p>
        </p:txBody>
      </p:sp>
      <p:sp>
        <p:nvSpPr>
          <p:cNvPr id="3" name="Freeform 3"/>
          <p:cNvSpPr/>
          <p:nvPr/>
        </p:nvSpPr>
        <p:spPr>
          <a:xfrm>
            <a:off x="14086105" y="0"/>
            <a:ext cx="3903916" cy="4114800"/>
          </a:xfrm>
          <a:custGeom>
            <a:avLst/>
            <a:gdLst/>
            <a:ahLst/>
            <a:cxnLst/>
            <a:rect l="l" t="t" r="r" b="b"/>
            <a:pathLst>
              <a:path w="3903916" h="4114800">
                <a:moveTo>
                  <a:pt x="0" y="0"/>
                </a:moveTo>
                <a:lnTo>
                  <a:pt x="3903916" y="0"/>
                </a:lnTo>
                <a:lnTo>
                  <a:pt x="3903916"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GB"/>
          </a:p>
        </p:txBody>
      </p:sp>
      <p:sp>
        <p:nvSpPr>
          <p:cNvPr id="4" name="Freeform 4"/>
          <p:cNvSpPr/>
          <p:nvPr/>
        </p:nvSpPr>
        <p:spPr>
          <a:xfrm>
            <a:off x="7142123" y="6535311"/>
            <a:ext cx="3396794" cy="2904258"/>
          </a:xfrm>
          <a:custGeom>
            <a:avLst/>
            <a:gdLst/>
            <a:ahLst/>
            <a:cxnLst/>
            <a:rect l="l" t="t" r="r" b="b"/>
            <a:pathLst>
              <a:path w="3396794" h="2904258">
                <a:moveTo>
                  <a:pt x="0" y="0"/>
                </a:moveTo>
                <a:lnTo>
                  <a:pt x="3396794" y="0"/>
                </a:lnTo>
                <a:lnTo>
                  <a:pt x="3396794" y="2904258"/>
                </a:lnTo>
                <a:lnTo>
                  <a:pt x="0" y="290425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GB"/>
          </a:p>
        </p:txBody>
      </p:sp>
      <p:sp>
        <p:nvSpPr>
          <p:cNvPr id="5" name="TextBox 5"/>
          <p:cNvSpPr txBox="1"/>
          <p:nvPr/>
        </p:nvSpPr>
        <p:spPr>
          <a:xfrm>
            <a:off x="2819400" y="0"/>
            <a:ext cx="10872794" cy="2624574"/>
          </a:xfrm>
          <a:prstGeom prst="rect">
            <a:avLst/>
          </a:prstGeom>
        </p:spPr>
        <p:txBody>
          <a:bodyPr wrap="square" lIns="0" tIns="0" rIns="0" bIns="0" rtlCol="0" anchor="t">
            <a:spAutoFit/>
          </a:bodyPr>
          <a:lstStyle/>
          <a:p>
            <a:pPr algn="ctr">
              <a:lnSpc>
                <a:spcPts val="21555"/>
              </a:lnSpc>
            </a:pPr>
            <a:r>
              <a:rPr lang="en-US" sz="15396" dirty="0">
                <a:solidFill>
                  <a:srgbClr val="000C7D"/>
                </a:solidFill>
                <a:latin typeface="ADLaM Display"/>
                <a:ea typeface="ADLaM Display"/>
                <a:cs typeface="ADLaM Display"/>
                <a:sym typeface="ADLaM Display"/>
              </a:rPr>
              <a:t>Processors</a:t>
            </a:r>
          </a:p>
        </p:txBody>
      </p:sp>
      <p:sp>
        <p:nvSpPr>
          <p:cNvPr id="6" name="TextBox 6"/>
          <p:cNvSpPr txBox="1"/>
          <p:nvPr/>
        </p:nvSpPr>
        <p:spPr>
          <a:xfrm>
            <a:off x="308981" y="4010025"/>
            <a:ext cx="17681040" cy="1881170"/>
          </a:xfrm>
          <a:prstGeom prst="rect">
            <a:avLst/>
          </a:prstGeom>
        </p:spPr>
        <p:txBody>
          <a:bodyPr lIns="0" tIns="0" rIns="0" bIns="0" rtlCol="0" anchor="t">
            <a:spAutoFit/>
          </a:bodyPr>
          <a:lstStyle/>
          <a:p>
            <a:pPr algn="ctr">
              <a:lnSpc>
                <a:spcPts val="7611"/>
              </a:lnSpc>
            </a:pPr>
            <a:r>
              <a:rPr lang="en-US" sz="5436">
                <a:solidFill>
                  <a:srgbClr val="000C7D"/>
                </a:solidFill>
                <a:latin typeface="ADLaM Display"/>
                <a:ea typeface="ADLaM Display"/>
                <a:cs typeface="ADLaM Display"/>
                <a:sym typeface="ADLaM Display"/>
              </a:rPr>
              <a:t>Essentially, the brain of a computer, server, or smaller device</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sp>
        <p:nvSpPr>
          <p:cNvPr id="2" name="Freeform 2"/>
          <p:cNvSpPr/>
          <p:nvPr/>
        </p:nvSpPr>
        <p:spPr>
          <a:xfrm>
            <a:off x="0" y="7709999"/>
            <a:ext cx="2577001" cy="2577001"/>
          </a:xfrm>
          <a:custGeom>
            <a:avLst/>
            <a:gdLst/>
            <a:ahLst/>
            <a:cxnLst/>
            <a:rect l="l" t="t" r="r" b="b"/>
            <a:pathLst>
              <a:path w="2577001" h="2577001">
                <a:moveTo>
                  <a:pt x="0" y="0"/>
                </a:moveTo>
                <a:lnTo>
                  <a:pt x="2577001" y="0"/>
                </a:lnTo>
                <a:lnTo>
                  <a:pt x="2577001" y="2577001"/>
                </a:lnTo>
                <a:lnTo>
                  <a:pt x="0" y="2577001"/>
                </a:lnTo>
                <a:lnTo>
                  <a:pt x="0" y="0"/>
                </a:lnTo>
                <a:close/>
              </a:path>
            </a:pathLst>
          </a:custGeom>
          <a:blipFill>
            <a:blip r:embed="rId3"/>
            <a:stretch>
              <a:fillRect/>
            </a:stretch>
          </a:blipFill>
        </p:spPr>
        <p:txBody>
          <a:bodyPr/>
          <a:lstStyle/>
          <a:p>
            <a:endParaRPr lang="en-GB"/>
          </a:p>
        </p:txBody>
      </p:sp>
      <p:sp>
        <p:nvSpPr>
          <p:cNvPr id="3" name="Freeform 3"/>
          <p:cNvSpPr/>
          <p:nvPr/>
        </p:nvSpPr>
        <p:spPr>
          <a:xfrm>
            <a:off x="14086105" y="0"/>
            <a:ext cx="3903916" cy="4114800"/>
          </a:xfrm>
          <a:custGeom>
            <a:avLst/>
            <a:gdLst/>
            <a:ahLst/>
            <a:cxnLst/>
            <a:rect l="l" t="t" r="r" b="b"/>
            <a:pathLst>
              <a:path w="3903916" h="4114800">
                <a:moveTo>
                  <a:pt x="0" y="0"/>
                </a:moveTo>
                <a:lnTo>
                  <a:pt x="3903916" y="0"/>
                </a:lnTo>
                <a:lnTo>
                  <a:pt x="3903916"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GB"/>
          </a:p>
        </p:txBody>
      </p:sp>
      <p:sp>
        <p:nvSpPr>
          <p:cNvPr id="4" name="TextBox 4"/>
          <p:cNvSpPr txBox="1"/>
          <p:nvPr/>
        </p:nvSpPr>
        <p:spPr>
          <a:xfrm>
            <a:off x="2577002" y="16890"/>
            <a:ext cx="10872794" cy="2624574"/>
          </a:xfrm>
          <a:prstGeom prst="rect">
            <a:avLst/>
          </a:prstGeom>
        </p:spPr>
        <p:txBody>
          <a:bodyPr wrap="square" lIns="0" tIns="0" rIns="0" bIns="0" rtlCol="0" anchor="t">
            <a:spAutoFit/>
          </a:bodyPr>
          <a:lstStyle/>
          <a:p>
            <a:pPr algn="ctr">
              <a:lnSpc>
                <a:spcPts val="21555"/>
              </a:lnSpc>
            </a:pPr>
            <a:r>
              <a:rPr lang="en-US" sz="15396" dirty="0">
                <a:solidFill>
                  <a:srgbClr val="000C7D"/>
                </a:solidFill>
                <a:latin typeface="ADLaM Display"/>
                <a:ea typeface="ADLaM Display"/>
                <a:cs typeface="ADLaM Display"/>
                <a:sym typeface="ADLaM Display"/>
              </a:rPr>
              <a:t>Processors</a:t>
            </a:r>
          </a:p>
        </p:txBody>
      </p:sp>
      <p:sp>
        <p:nvSpPr>
          <p:cNvPr id="5" name="TextBox 5"/>
          <p:cNvSpPr txBox="1"/>
          <p:nvPr/>
        </p:nvSpPr>
        <p:spPr>
          <a:xfrm>
            <a:off x="9139238" y="866775"/>
            <a:ext cx="9525" cy="1524050"/>
          </a:xfrm>
          <a:prstGeom prst="rect">
            <a:avLst/>
          </a:prstGeom>
        </p:spPr>
        <p:txBody>
          <a:bodyPr lIns="0" tIns="0" rIns="0" bIns="0" rtlCol="0" anchor="t">
            <a:spAutoFit/>
          </a:bodyPr>
          <a:lstStyle/>
          <a:p>
            <a:pPr algn="ctr">
              <a:lnSpc>
                <a:spcPts val="12597"/>
              </a:lnSpc>
              <a:spcBef>
                <a:spcPct val="0"/>
              </a:spcBef>
            </a:pPr>
            <a:endParaRPr/>
          </a:p>
        </p:txBody>
      </p:sp>
      <p:sp>
        <p:nvSpPr>
          <p:cNvPr id="6" name="TextBox 6"/>
          <p:cNvSpPr txBox="1"/>
          <p:nvPr/>
        </p:nvSpPr>
        <p:spPr>
          <a:xfrm>
            <a:off x="6096000" y="3952875"/>
            <a:ext cx="5172571" cy="4705400"/>
          </a:xfrm>
          <a:prstGeom prst="rect">
            <a:avLst/>
          </a:prstGeom>
        </p:spPr>
        <p:txBody>
          <a:bodyPr wrap="square" lIns="0" tIns="0" rIns="0" bIns="0" rtlCol="0" anchor="t">
            <a:spAutoFit/>
          </a:bodyPr>
          <a:lstStyle/>
          <a:p>
            <a:pPr algn="ctr">
              <a:lnSpc>
                <a:spcPts val="12597"/>
              </a:lnSpc>
            </a:pPr>
            <a:r>
              <a:rPr lang="en-US" sz="8998" dirty="0">
                <a:solidFill>
                  <a:srgbClr val="000C7D"/>
                </a:solidFill>
                <a:latin typeface="ADLaM Display"/>
                <a:ea typeface="ADLaM Display"/>
                <a:cs typeface="ADLaM Display"/>
                <a:sym typeface="ADLaM Display"/>
              </a:rPr>
              <a:t>Fetch</a:t>
            </a:r>
          </a:p>
          <a:p>
            <a:pPr algn="ctr">
              <a:lnSpc>
                <a:spcPts val="12597"/>
              </a:lnSpc>
            </a:pPr>
            <a:r>
              <a:rPr lang="en-US" sz="8998" dirty="0">
                <a:solidFill>
                  <a:srgbClr val="000C7D"/>
                </a:solidFill>
                <a:latin typeface="ADLaM Display"/>
                <a:ea typeface="ADLaM Display"/>
                <a:cs typeface="ADLaM Display"/>
                <a:sym typeface="ADLaM Display"/>
              </a:rPr>
              <a:t>Decode</a:t>
            </a:r>
          </a:p>
          <a:p>
            <a:pPr algn="ctr">
              <a:lnSpc>
                <a:spcPts val="12597"/>
              </a:lnSpc>
              <a:spcBef>
                <a:spcPct val="0"/>
              </a:spcBef>
            </a:pPr>
            <a:r>
              <a:rPr lang="en-US" sz="8998" dirty="0">
                <a:solidFill>
                  <a:srgbClr val="000C7D"/>
                </a:solidFill>
                <a:latin typeface="ADLaM Display"/>
                <a:ea typeface="ADLaM Display"/>
                <a:cs typeface="ADLaM Display"/>
                <a:sym typeface="ADLaM Display"/>
              </a:rPr>
              <a:t>Execute</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sp>
        <p:nvSpPr>
          <p:cNvPr id="2" name="Freeform 2"/>
          <p:cNvSpPr/>
          <p:nvPr/>
        </p:nvSpPr>
        <p:spPr>
          <a:xfrm>
            <a:off x="0" y="7709999"/>
            <a:ext cx="2577001" cy="2577001"/>
          </a:xfrm>
          <a:custGeom>
            <a:avLst/>
            <a:gdLst/>
            <a:ahLst/>
            <a:cxnLst/>
            <a:rect l="l" t="t" r="r" b="b"/>
            <a:pathLst>
              <a:path w="2577001" h="2577001">
                <a:moveTo>
                  <a:pt x="0" y="0"/>
                </a:moveTo>
                <a:lnTo>
                  <a:pt x="2577001" y="0"/>
                </a:lnTo>
                <a:lnTo>
                  <a:pt x="2577001" y="2577001"/>
                </a:lnTo>
                <a:lnTo>
                  <a:pt x="0" y="2577001"/>
                </a:lnTo>
                <a:lnTo>
                  <a:pt x="0" y="0"/>
                </a:lnTo>
                <a:close/>
              </a:path>
            </a:pathLst>
          </a:custGeom>
          <a:blipFill>
            <a:blip r:embed="rId3"/>
            <a:stretch>
              <a:fillRect/>
            </a:stretch>
          </a:blipFill>
        </p:spPr>
        <p:txBody>
          <a:bodyPr/>
          <a:lstStyle/>
          <a:p>
            <a:endParaRPr lang="en-GB"/>
          </a:p>
        </p:txBody>
      </p:sp>
      <p:sp>
        <p:nvSpPr>
          <p:cNvPr id="3" name="Freeform 3"/>
          <p:cNvSpPr/>
          <p:nvPr/>
        </p:nvSpPr>
        <p:spPr>
          <a:xfrm>
            <a:off x="14086105" y="0"/>
            <a:ext cx="3903916" cy="4114800"/>
          </a:xfrm>
          <a:custGeom>
            <a:avLst/>
            <a:gdLst/>
            <a:ahLst/>
            <a:cxnLst/>
            <a:rect l="l" t="t" r="r" b="b"/>
            <a:pathLst>
              <a:path w="3903916" h="4114800">
                <a:moveTo>
                  <a:pt x="0" y="0"/>
                </a:moveTo>
                <a:lnTo>
                  <a:pt x="3903916" y="0"/>
                </a:lnTo>
                <a:lnTo>
                  <a:pt x="3903916"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GB"/>
          </a:p>
        </p:txBody>
      </p:sp>
      <p:sp>
        <p:nvSpPr>
          <p:cNvPr id="4" name="Freeform 4"/>
          <p:cNvSpPr/>
          <p:nvPr/>
        </p:nvSpPr>
        <p:spPr>
          <a:xfrm>
            <a:off x="4666318" y="3336819"/>
            <a:ext cx="9803776" cy="5661681"/>
          </a:xfrm>
          <a:custGeom>
            <a:avLst/>
            <a:gdLst/>
            <a:ahLst/>
            <a:cxnLst/>
            <a:rect l="l" t="t" r="r" b="b"/>
            <a:pathLst>
              <a:path w="9803776" h="5661681">
                <a:moveTo>
                  <a:pt x="0" y="0"/>
                </a:moveTo>
                <a:lnTo>
                  <a:pt x="9803776" y="0"/>
                </a:lnTo>
                <a:lnTo>
                  <a:pt x="9803776" y="5661681"/>
                </a:lnTo>
                <a:lnTo>
                  <a:pt x="0" y="5661681"/>
                </a:lnTo>
                <a:lnTo>
                  <a:pt x="0" y="0"/>
                </a:lnTo>
                <a:close/>
              </a:path>
            </a:pathLst>
          </a:custGeom>
          <a:blipFill>
            <a:blip r:embed="rId6"/>
            <a:stretch>
              <a:fillRect/>
            </a:stretch>
          </a:blipFill>
        </p:spPr>
        <p:txBody>
          <a:bodyPr/>
          <a:lstStyle/>
          <a:p>
            <a:endParaRPr lang="en-GB"/>
          </a:p>
        </p:txBody>
      </p:sp>
      <p:sp>
        <p:nvSpPr>
          <p:cNvPr id="5" name="TextBox 5"/>
          <p:cNvSpPr txBox="1"/>
          <p:nvPr/>
        </p:nvSpPr>
        <p:spPr>
          <a:xfrm>
            <a:off x="2286000" y="16890"/>
            <a:ext cx="11163795" cy="2624574"/>
          </a:xfrm>
          <a:prstGeom prst="rect">
            <a:avLst/>
          </a:prstGeom>
        </p:spPr>
        <p:txBody>
          <a:bodyPr wrap="square" lIns="0" tIns="0" rIns="0" bIns="0" rtlCol="0" anchor="t">
            <a:spAutoFit/>
          </a:bodyPr>
          <a:lstStyle/>
          <a:p>
            <a:pPr algn="ctr">
              <a:lnSpc>
                <a:spcPts val="21555"/>
              </a:lnSpc>
            </a:pPr>
            <a:r>
              <a:rPr lang="en-US" sz="15396" dirty="0">
                <a:solidFill>
                  <a:srgbClr val="000C7D"/>
                </a:solidFill>
                <a:latin typeface="ADLaM Display"/>
                <a:ea typeface="ADLaM Display"/>
                <a:cs typeface="ADLaM Display"/>
                <a:sym typeface="ADLaM Display"/>
              </a:rPr>
              <a:t>Processors</a:t>
            </a:r>
          </a:p>
        </p:txBody>
      </p:sp>
      <p:sp>
        <p:nvSpPr>
          <p:cNvPr id="6" name="TextBox 6"/>
          <p:cNvSpPr txBox="1"/>
          <p:nvPr/>
        </p:nvSpPr>
        <p:spPr>
          <a:xfrm>
            <a:off x="9139238" y="866775"/>
            <a:ext cx="9525" cy="1524050"/>
          </a:xfrm>
          <a:prstGeom prst="rect">
            <a:avLst/>
          </a:prstGeom>
        </p:spPr>
        <p:txBody>
          <a:bodyPr lIns="0" tIns="0" rIns="0" bIns="0" rtlCol="0" anchor="t">
            <a:spAutoFit/>
          </a:bodyPr>
          <a:lstStyle/>
          <a:p>
            <a:pPr algn="ctr">
              <a:lnSpc>
                <a:spcPts val="12597"/>
              </a:lnSpc>
              <a:spcBef>
                <a:spcPct val="0"/>
              </a:spcBef>
            </a:pP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sp>
        <p:nvSpPr>
          <p:cNvPr id="2" name="Freeform 2"/>
          <p:cNvSpPr/>
          <p:nvPr/>
        </p:nvSpPr>
        <p:spPr>
          <a:xfrm>
            <a:off x="0" y="7709999"/>
            <a:ext cx="2577001" cy="2577001"/>
          </a:xfrm>
          <a:custGeom>
            <a:avLst/>
            <a:gdLst/>
            <a:ahLst/>
            <a:cxnLst/>
            <a:rect l="l" t="t" r="r" b="b"/>
            <a:pathLst>
              <a:path w="2577001" h="2577001">
                <a:moveTo>
                  <a:pt x="0" y="0"/>
                </a:moveTo>
                <a:lnTo>
                  <a:pt x="2577001" y="0"/>
                </a:lnTo>
                <a:lnTo>
                  <a:pt x="2577001" y="2577001"/>
                </a:lnTo>
                <a:lnTo>
                  <a:pt x="0" y="2577001"/>
                </a:lnTo>
                <a:lnTo>
                  <a:pt x="0" y="0"/>
                </a:lnTo>
                <a:close/>
              </a:path>
            </a:pathLst>
          </a:custGeom>
          <a:blipFill>
            <a:blip r:embed="rId3"/>
            <a:stretch>
              <a:fillRect/>
            </a:stretch>
          </a:blipFill>
        </p:spPr>
        <p:txBody>
          <a:bodyPr/>
          <a:lstStyle/>
          <a:p>
            <a:endParaRPr lang="en-GB"/>
          </a:p>
        </p:txBody>
      </p:sp>
      <p:sp>
        <p:nvSpPr>
          <p:cNvPr id="3" name="Freeform 3"/>
          <p:cNvSpPr/>
          <p:nvPr/>
        </p:nvSpPr>
        <p:spPr>
          <a:xfrm>
            <a:off x="5040285" y="3134468"/>
            <a:ext cx="8405985" cy="6346519"/>
          </a:xfrm>
          <a:custGeom>
            <a:avLst/>
            <a:gdLst/>
            <a:ahLst/>
            <a:cxnLst/>
            <a:rect l="l" t="t" r="r" b="b"/>
            <a:pathLst>
              <a:path w="8405985" h="6346519">
                <a:moveTo>
                  <a:pt x="0" y="0"/>
                </a:moveTo>
                <a:lnTo>
                  <a:pt x="8405985" y="0"/>
                </a:lnTo>
                <a:lnTo>
                  <a:pt x="8405985" y="6346519"/>
                </a:lnTo>
                <a:lnTo>
                  <a:pt x="0" y="6346519"/>
                </a:lnTo>
                <a:lnTo>
                  <a:pt x="0" y="0"/>
                </a:lnTo>
                <a:close/>
              </a:path>
            </a:pathLst>
          </a:custGeom>
          <a:blipFill>
            <a:blip r:embed="rId4"/>
            <a:stretch>
              <a:fillRect/>
            </a:stretch>
          </a:blipFill>
        </p:spPr>
        <p:txBody>
          <a:bodyPr/>
          <a:lstStyle/>
          <a:p>
            <a:endParaRPr lang="en-GB"/>
          </a:p>
        </p:txBody>
      </p:sp>
      <p:sp>
        <p:nvSpPr>
          <p:cNvPr id="4" name="TextBox 4"/>
          <p:cNvSpPr txBox="1"/>
          <p:nvPr/>
        </p:nvSpPr>
        <p:spPr>
          <a:xfrm>
            <a:off x="0" y="159765"/>
            <a:ext cx="17015382" cy="3114725"/>
          </a:xfrm>
          <a:prstGeom prst="rect">
            <a:avLst/>
          </a:prstGeom>
        </p:spPr>
        <p:txBody>
          <a:bodyPr lIns="0" tIns="0" rIns="0" bIns="0" rtlCol="0" anchor="t">
            <a:spAutoFit/>
          </a:bodyPr>
          <a:lstStyle/>
          <a:p>
            <a:pPr algn="ctr">
              <a:lnSpc>
                <a:spcPts val="12597"/>
              </a:lnSpc>
            </a:pPr>
            <a:r>
              <a:rPr lang="en-US" sz="8998">
                <a:solidFill>
                  <a:srgbClr val="000C7D"/>
                </a:solidFill>
                <a:latin typeface="ADLaM Display"/>
                <a:ea typeface="ADLaM Display"/>
                <a:cs typeface="ADLaM Display"/>
                <a:sym typeface="ADLaM Display"/>
              </a:rPr>
              <a:t>Go to task manager on your PC</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sp>
        <p:nvSpPr>
          <p:cNvPr id="2" name="Freeform 2"/>
          <p:cNvSpPr/>
          <p:nvPr/>
        </p:nvSpPr>
        <p:spPr>
          <a:xfrm>
            <a:off x="0" y="7709999"/>
            <a:ext cx="2577001" cy="2577001"/>
          </a:xfrm>
          <a:custGeom>
            <a:avLst/>
            <a:gdLst/>
            <a:ahLst/>
            <a:cxnLst/>
            <a:rect l="l" t="t" r="r" b="b"/>
            <a:pathLst>
              <a:path w="2577001" h="2577001">
                <a:moveTo>
                  <a:pt x="0" y="0"/>
                </a:moveTo>
                <a:lnTo>
                  <a:pt x="2577001" y="0"/>
                </a:lnTo>
                <a:lnTo>
                  <a:pt x="2577001" y="2577001"/>
                </a:lnTo>
                <a:lnTo>
                  <a:pt x="0" y="2577001"/>
                </a:lnTo>
                <a:lnTo>
                  <a:pt x="0" y="0"/>
                </a:lnTo>
                <a:close/>
              </a:path>
            </a:pathLst>
          </a:custGeom>
          <a:blipFill>
            <a:blip r:embed="rId3"/>
            <a:stretch>
              <a:fillRect/>
            </a:stretch>
          </a:blipFill>
        </p:spPr>
        <p:txBody>
          <a:bodyPr/>
          <a:lstStyle/>
          <a:p>
            <a:endParaRPr lang="en-GB"/>
          </a:p>
        </p:txBody>
      </p:sp>
      <p:sp>
        <p:nvSpPr>
          <p:cNvPr id="3" name="Freeform 3"/>
          <p:cNvSpPr/>
          <p:nvPr/>
        </p:nvSpPr>
        <p:spPr>
          <a:xfrm>
            <a:off x="1028700" y="3423935"/>
            <a:ext cx="6182705" cy="3439129"/>
          </a:xfrm>
          <a:custGeom>
            <a:avLst/>
            <a:gdLst/>
            <a:ahLst/>
            <a:cxnLst/>
            <a:rect l="l" t="t" r="r" b="b"/>
            <a:pathLst>
              <a:path w="6182705" h="3439129">
                <a:moveTo>
                  <a:pt x="0" y="0"/>
                </a:moveTo>
                <a:lnTo>
                  <a:pt x="6182705" y="0"/>
                </a:lnTo>
                <a:lnTo>
                  <a:pt x="6182705" y="3439130"/>
                </a:lnTo>
                <a:lnTo>
                  <a:pt x="0" y="3439130"/>
                </a:lnTo>
                <a:lnTo>
                  <a:pt x="0" y="0"/>
                </a:lnTo>
                <a:close/>
              </a:path>
            </a:pathLst>
          </a:custGeom>
          <a:blipFill>
            <a:blip r:embed="rId4"/>
            <a:stretch>
              <a:fillRect/>
            </a:stretch>
          </a:blipFill>
        </p:spPr>
        <p:txBody>
          <a:bodyPr/>
          <a:lstStyle/>
          <a:p>
            <a:endParaRPr lang="en-GB"/>
          </a:p>
        </p:txBody>
      </p:sp>
      <p:sp>
        <p:nvSpPr>
          <p:cNvPr id="4" name="Freeform 4"/>
          <p:cNvSpPr/>
          <p:nvPr/>
        </p:nvSpPr>
        <p:spPr>
          <a:xfrm>
            <a:off x="8540271" y="2378559"/>
            <a:ext cx="8294823" cy="5529882"/>
          </a:xfrm>
          <a:custGeom>
            <a:avLst/>
            <a:gdLst/>
            <a:ahLst/>
            <a:cxnLst/>
            <a:rect l="l" t="t" r="r" b="b"/>
            <a:pathLst>
              <a:path w="8294823" h="5529882">
                <a:moveTo>
                  <a:pt x="0" y="0"/>
                </a:moveTo>
                <a:lnTo>
                  <a:pt x="8294823" y="0"/>
                </a:lnTo>
                <a:lnTo>
                  <a:pt x="8294823" y="5529882"/>
                </a:lnTo>
                <a:lnTo>
                  <a:pt x="0" y="5529882"/>
                </a:lnTo>
                <a:lnTo>
                  <a:pt x="0" y="0"/>
                </a:lnTo>
                <a:close/>
              </a:path>
            </a:pathLst>
          </a:custGeom>
          <a:blipFill>
            <a:blip r:embed="rId5"/>
            <a:stretch>
              <a:fillRect/>
            </a:stretch>
          </a:blipFill>
        </p:spPr>
        <p:txBody>
          <a:bodyPr/>
          <a:lstStyle/>
          <a:p>
            <a:endParaRPr lang="en-GB"/>
          </a:p>
        </p:txBody>
      </p:sp>
      <p:sp>
        <p:nvSpPr>
          <p:cNvPr id="5" name="TextBox 5"/>
          <p:cNvSpPr txBox="1"/>
          <p:nvPr/>
        </p:nvSpPr>
        <p:spPr>
          <a:xfrm>
            <a:off x="71189" y="89064"/>
            <a:ext cx="18145621" cy="1524050"/>
          </a:xfrm>
          <a:prstGeom prst="rect">
            <a:avLst/>
          </a:prstGeom>
        </p:spPr>
        <p:txBody>
          <a:bodyPr lIns="0" tIns="0" rIns="0" bIns="0" rtlCol="0" anchor="t">
            <a:spAutoFit/>
          </a:bodyPr>
          <a:lstStyle/>
          <a:p>
            <a:pPr algn="ctr">
              <a:lnSpc>
                <a:spcPts val="12597"/>
              </a:lnSpc>
            </a:pPr>
            <a:r>
              <a:rPr lang="en-US" sz="8998">
                <a:solidFill>
                  <a:srgbClr val="000C7D"/>
                </a:solidFill>
                <a:latin typeface="ADLaM Display"/>
                <a:ea typeface="ADLaM Display"/>
                <a:cs typeface="ADLaM Display"/>
                <a:sym typeface="ADLaM Display"/>
              </a:rPr>
              <a:t>Mobile Processor vs PC processor</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sp>
        <p:nvSpPr>
          <p:cNvPr id="2" name="Freeform 2"/>
          <p:cNvSpPr/>
          <p:nvPr/>
        </p:nvSpPr>
        <p:spPr>
          <a:xfrm>
            <a:off x="0" y="7709999"/>
            <a:ext cx="2577001" cy="2577001"/>
          </a:xfrm>
          <a:custGeom>
            <a:avLst/>
            <a:gdLst/>
            <a:ahLst/>
            <a:cxnLst/>
            <a:rect l="l" t="t" r="r" b="b"/>
            <a:pathLst>
              <a:path w="2577001" h="2577001">
                <a:moveTo>
                  <a:pt x="0" y="0"/>
                </a:moveTo>
                <a:lnTo>
                  <a:pt x="2577001" y="0"/>
                </a:lnTo>
                <a:lnTo>
                  <a:pt x="2577001" y="2577001"/>
                </a:lnTo>
                <a:lnTo>
                  <a:pt x="0" y="2577001"/>
                </a:lnTo>
                <a:lnTo>
                  <a:pt x="0" y="0"/>
                </a:lnTo>
                <a:close/>
              </a:path>
            </a:pathLst>
          </a:custGeom>
          <a:blipFill>
            <a:blip r:embed="rId3"/>
            <a:stretch>
              <a:fillRect/>
            </a:stretch>
          </a:blipFill>
        </p:spPr>
        <p:txBody>
          <a:bodyPr/>
          <a:lstStyle/>
          <a:p>
            <a:endParaRPr lang="en-GB"/>
          </a:p>
        </p:txBody>
      </p:sp>
      <p:sp>
        <p:nvSpPr>
          <p:cNvPr id="3" name="Freeform 3"/>
          <p:cNvSpPr/>
          <p:nvPr/>
        </p:nvSpPr>
        <p:spPr>
          <a:xfrm>
            <a:off x="3600158" y="3935105"/>
            <a:ext cx="11087684" cy="4184317"/>
          </a:xfrm>
          <a:custGeom>
            <a:avLst/>
            <a:gdLst/>
            <a:ahLst/>
            <a:cxnLst/>
            <a:rect l="l" t="t" r="r" b="b"/>
            <a:pathLst>
              <a:path w="11087684" h="4184317">
                <a:moveTo>
                  <a:pt x="0" y="0"/>
                </a:moveTo>
                <a:lnTo>
                  <a:pt x="11087684" y="0"/>
                </a:lnTo>
                <a:lnTo>
                  <a:pt x="11087684" y="4184316"/>
                </a:lnTo>
                <a:lnTo>
                  <a:pt x="0" y="4184316"/>
                </a:lnTo>
                <a:lnTo>
                  <a:pt x="0" y="0"/>
                </a:lnTo>
                <a:close/>
              </a:path>
            </a:pathLst>
          </a:custGeom>
          <a:blipFill>
            <a:blip r:embed="rId4"/>
            <a:stretch>
              <a:fillRect/>
            </a:stretch>
          </a:blipFill>
        </p:spPr>
        <p:txBody>
          <a:bodyPr/>
          <a:lstStyle/>
          <a:p>
            <a:endParaRPr lang="en-GB"/>
          </a:p>
        </p:txBody>
      </p:sp>
      <p:sp>
        <p:nvSpPr>
          <p:cNvPr id="4" name="TextBox 4"/>
          <p:cNvSpPr txBox="1"/>
          <p:nvPr/>
        </p:nvSpPr>
        <p:spPr>
          <a:xfrm>
            <a:off x="1256983" y="159765"/>
            <a:ext cx="14501416" cy="1524050"/>
          </a:xfrm>
          <a:prstGeom prst="rect">
            <a:avLst/>
          </a:prstGeom>
        </p:spPr>
        <p:txBody>
          <a:bodyPr lIns="0" tIns="0" rIns="0" bIns="0" rtlCol="0" anchor="t">
            <a:spAutoFit/>
          </a:bodyPr>
          <a:lstStyle/>
          <a:p>
            <a:pPr algn="ctr">
              <a:lnSpc>
                <a:spcPts val="12597"/>
              </a:lnSpc>
            </a:pPr>
            <a:r>
              <a:rPr lang="en-US" sz="8998">
                <a:solidFill>
                  <a:srgbClr val="000C7D"/>
                </a:solidFill>
                <a:latin typeface="ADLaM Display"/>
                <a:ea typeface="ADLaM Display"/>
                <a:cs typeface="ADLaM Display"/>
                <a:sym typeface="ADLaM Display"/>
              </a:rPr>
              <a:t>3 levels of processor cache</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sp>
        <p:nvSpPr>
          <p:cNvPr id="2" name="Freeform 2"/>
          <p:cNvSpPr/>
          <p:nvPr/>
        </p:nvSpPr>
        <p:spPr>
          <a:xfrm>
            <a:off x="0" y="7709999"/>
            <a:ext cx="2577001" cy="2577001"/>
          </a:xfrm>
          <a:custGeom>
            <a:avLst/>
            <a:gdLst/>
            <a:ahLst/>
            <a:cxnLst/>
            <a:rect l="l" t="t" r="r" b="b"/>
            <a:pathLst>
              <a:path w="2577001" h="2577001">
                <a:moveTo>
                  <a:pt x="0" y="0"/>
                </a:moveTo>
                <a:lnTo>
                  <a:pt x="2577001" y="0"/>
                </a:lnTo>
                <a:lnTo>
                  <a:pt x="2577001" y="2577001"/>
                </a:lnTo>
                <a:lnTo>
                  <a:pt x="0" y="2577001"/>
                </a:lnTo>
                <a:lnTo>
                  <a:pt x="0" y="0"/>
                </a:lnTo>
                <a:close/>
              </a:path>
            </a:pathLst>
          </a:custGeom>
          <a:blipFill>
            <a:blip r:embed="rId3"/>
            <a:stretch>
              <a:fillRect/>
            </a:stretch>
          </a:blipFill>
        </p:spPr>
        <p:txBody>
          <a:bodyPr/>
          <a:lstStyle/>
          <a:p>
            <a:endParaRPr lang="en-GB"/>
          </a:p>
        </p:txBody>
      </p:sp>
      <p:sp>
        <p:nvSpPr>
          <p:cNvPr id="3" name="Freeform 3"/>
          <p:cNvSpPr/>
          <p:nvPr/>
        </p:nvSpPr>
        <p:spPr>
          <a:xfrm>
            <a:off x="14141728" y="321690"/>
            <a:ext cx="3565462" cy="3503066"/>
          </a:xfrm>
          <a:custGeom>
            <a:avLst/>
            <a:gdLst/>
            <a:ahLst/>
            <a:cxnLst/>
            <a:rect l="l" t="t" r="r" b="b"/>
            <a:pathLst>
              <a:path w="3565462" h="3503066">
                <a:moveTo>
                  <a:pt x="0" y="0"/>
                </a:moveTo>
                <a:lnTo>
                  <a:pt x="3565462" y="0"/>
                </a:lnTo>
                <a:lnTo>
                  <a:pt x="3565462" y="3503066"/>
                </a:lnTo>
                <a:lnTo>
                  <a:pt x="0" y="350306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GB"/>
          </a:p>
        </p:txBody>
      </p:sp>
      <p:sp>
        <p:nvSpPr>
          <p:cNvPr id="4" name="Freeform 4"/>
          <p:cNvSpPr/>
          <p:nvPr/>
        </p:nvSpPr>
        <p:spPr>
          <a:xfrm>
            <a:off x="8182453" y="5891195"/>
            <a:ext cx="2700805" cy="4114800"/>
          </a:xfrm>
          <a:custGeom>
            <a:avLst/>
            <a:gdLst/>
            <a:ahLst/>
            <a:cxnLst/>
            <a:rect l="l" t="t" r="r" b="b"/>
            <a:pathLst>
              <a:path w="2700805" h="4114800">
                <a:moveTo>
                  <a:pt x="0" y="0"/>
                </a:moveTo>
                <a:lnTo>
                  <a:pt x="2700805" y="0"/>
                </a:lnTo>
                <a:lnTo>
                  <a:pt x="2700805"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GB"/>
          </a:p>
        </p:txBody>
      </p:sp>
      <p:sp>
        <p:nvSpPr>
          <p:cNvPr id="5" name="TextBox 5"/>
          <p:cNvSpPr txBox="1"/>
          <p:nvPr/>
        </p:nvSpPr>
        <p:spPr>
          <a:xfrm>
            <a:off x="2819400" y="93090"/>
            <a:ext cx="10892513" cy="2064454"/>
          </a:xfrm>
          <a:prstGeom prst="rect">
            <a:avLst/>
          </a:prstGeom>
        </p:spPr>
        <p:txBody>
          <a:bodyPr wrap="square" lIns="0" tIns="0" rIns="0" bIns="0" rtlCol="0" anchor="t">
            <a:spAutoFit/>
          </a:bodyPr>
          <a:lstStyle/>
          <a:p>
            <a:pPr algn="ctr">
              <a:lnSpc>
                <a:spcPts val="16936"/>
              </a:lnSpc>
            </a:pPr>
            <a:r>
              <a:rPr lang="en-US" sz="12097" dirty="0">
                <a:solidFill>
                  <a:srgbClr val="000C7D"/>
                </a:solidFill>
                <a:latin typeface="ADLaM Display"/>
                <a:ea typeface="ADLaM Display"/>
                <a:cs typeface="ADLaM Display"/>
                <a:sym typeface="ADLaM Display"/>
              </a:rPr>
              <a:t>Motherboards</a:t>
            </a:r>
          </a:p>
        </p:txBody>
      </p:sp>
      <p:sp>
        <p:nvSpPr>
          <p:cNvPr id="6" name="TextBox 6"/>
          <p:cNvSpPr txBox="1"/>
          <p:nvPr/>
        </p:nvSpPr>
        <p:spPr>
          <a:xfrm>
            <a:off x="11002" y="4010025"/>
            <a:ext cx="18276998" cy="1881170"/>
          </a:xfrm>
          <a:prstGeom prst="rect">
            <a:avLst/>
          </a:prstGeom>
        </p:spPr>
        <p:txBody>
          <a:bodyPr lIns="0" tIns="0" rIns="0" bIns="0" rtlCol="0" anchor="t">
            <a:spAutoFit/>
          </a:bodyPr>
          <a:lstStyle/>
          <a:p>
            <a:pPr algn="ctr">
              <a:lnSpc>
                <a:spcPts val="7611"/>
              </a:lnSpc>
            </a:pPr>
            <a:r>
              <a:rPr lang="en-US" sz="5436">
                <a:solidFill>
                  <a:srgbClr val="000C7D"/>
                </a:solidFill>
                <a:latin typeface="ADLaM Display"/>
                <a:ea typeface="ADLaM Display"/>
                <a:cs typeface="ADLaM Display"/>
                <a:sym typeface="ADLaM Display"/>
              </a:rPr>
              <a:t>Connects everything together, like a central nervous system</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sp>
        <p:nvSpPr>
          <p:cNvPr id="2" name="Freeform 2"/>
          <p:cNvSpPr/>
          <p:nvPr/>
        </p:nvSpPr>
        <p:spPr>
          <a:xfrm>
            <a:off x="0" y="7709999"/>
            <a:ext cx="2577001" cy="2577001"/>
          </a:xfrm>
          <a:custGeom>
            <a:avLst/>
            <a:gdLst/>
            <a:ahLst/>
            <a:cxnLst/>
            <a:rect l="l" t="t" r="r" b="b"/>
            <a:pathLst>
              <a:path w="2577001" h="2577001">
                <a:moveTo>
                  <a:pt x="0" y="0"/>
                </a:moveTo>
                <a:lnTo>
                  <a:pt x="2577001" y="0"/>
                </a:lnTo>
                <a:lnTo>
                  <a:pt x="2577001" y="2577001"/>
                </a:lnTo>
                <a:lnTo>
                  <a:pt x="0" y="2577001"/>
                </a:lnTo>
                <a:lnTo>
                  <a:pt x="0" y="0"/>
                </a:lnTo>
                <a:close/>
              </a:path>
            </a:pathLst>
          </a:custGeom>
          <a:blipFill>
            <a:blip r:embed="rId3"/>
            <a:stretch>
              <a:fillRect/>
            </a:stretch>
          </a:blipFill>
        </p:spPr>
        <p:txBody>
          <a:bodyPr/>
          <a:lstStyle/>
          <a:p>
            <a:endParaRPr lang="en-GB"/>
          </a:p>
        </p:txBody>
      </p:sp>
      <p:sp>
        <p:nvSpPr>
          <p:cNvPr id="3" name="Freeform 3"/>
          <p:cNvSpPr/>
          <p:nvPr/>
        </p:nvSpPr>
        <p:spPr>
          <a:xfrm>
            <a:off x="2863846" y="433384"/>
            <a:ext cx="12560309" cy="9420231"/>
          </a:xfrm>
          <a:custGeom>
            <a:avLst/>
            <a:gdLst/>
            <a:ahLst/>
            <a:cxnLst/>
            <a:rect l="l" t="t" r="r" b="b"/>
            <a:pathLst>
              <a:path w="12560309" h="9420231">
                <a:moveTo>
                  <a:pt x="0" y="0"/>
                </a:moveTo>
                <a:lnTo>
                  <a:pt x="12560308" y="0"/>
                </a:lnTo>
                <a:lnTo>
                  <a:pt x="12560308" y="9420232"/>
                </a:lnTo>
                <a:lnTo>
                  <a:pt x="0" y="9420232"/>
                </a:lnTo>
                <a:lnTo>
                  <a:pt x="0" y="0"/>
                </a:lnTo>
                <a:close/>
              </a:path>
            </a:pathLst>
          </a:custGeom>
          <a:blipFill>
            <a:blip r:embed="rId4"/>
            <a:stretch>
              <a:fillRect/>
            </a:stretch>
          </a:blipFill>
        </p:spPr>
        <p:txBody>
          <a:bodyPr/>
          <a:lstStyle/>
          <a:p>
            <a:endParaRPr lang="en-GB"/>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sp>
        <p:nvSpPr>
          <p:cNvPr id="2" name="Freeform 2"/>
          <p:cNvSpPr/>
          <p:nvPr/>
        </p:nvSpPr>
        <p:spPr>
          <a:xfrm>
            <a:off x="0" y="7709999"/>
            <a:ext cx="2577001" cy="2577001"/>
          </a:xfrm>
          <a:custGeom>
            <a:avLst/>
            <a:gdLst/>
            <a:ahLst/>
            <a:cxnLst/>
            <a:rect l="l" t="t" r="r" b="b"/>
            <a:pathLst>
              <a:path w="2577001" h="2577001">
                <a:moveTo>
                  <a:pt x="0" y="0"/>
                </a:moveTo>
                <a:lnTo>
                  <a:pt x="2577001" y="0"/>
                </a:lnTo>
                <a:lnTo>
                  <a:pt x="2577001" y="2577001"/>
                </a:lnTo>
                <a:lnTo>
                  <a:pt x="0" y="2577001"/>
                </a:lnTo>
                <a:lnTo>
                  <a:pt x="0" y="0"/>
                </a:lnTo>
                <a:close/>
              </a:path>
            </a:pathLst>
          </a:custGeom>
          <a:blipFill>
            <a:blip r:embed="rId3"/>
            <a:stretch>
              <a:fillRect/>
            </a:stretch>
          </a:blipFill>
        </p:spPr>
        <p:txBody>
          <a:bodyPr/>
          <a:lstStyle/>
          <a:p>
            <a:endParaRPr lang="en-GB"/>
          </a:p>
        </p:txBody>
      </p:sp>
      <p:sp>
        <p:nvSpPr>
          <p:cNvPr id="3" name="Freeform 3"/>
          <p:cNvSpPr/>
          <p:nvPr/>
        </p:nvSpPr>
        <p:spPr>
          <a:xfrm>
            <a:off x="5875177" y="5155802"/>
            <a:ext cx="7293329" cy="4102498"/>
          </a:xfrm>
          <a:custGeom>
            <a:avLst/>
            <a:gdLst/>
            <a:ahLst/>
            <a:cxnLst/>
            <a:rect l="l" t="t" r="r" b="b"/>
            <a:pathLst>
              <a:path w="7293329" h="4102498">
                <a:moveTo>
                  <a:pt x="0" y="0"/>
                </a:moveTo>
                <a:lnTo>
                  <a:pt x="7293329" y="0"/>
                </a:lnTo>
                <a:lnTo>
                  <a:pt x="7293329" y="4102498"/>
                </a:lnTo>
                <a:lnTo>
                  <a:pt x="0" y="4102498"/>
                </a:lnTo>
                <a:lnTo>
                  <a:pt x="0" y="0"/>
                </a:lnTo>
                <a:close/>
              </a:path>
            </a:pathLst>
          </a:custGeom>
          <a:blipFill>
            <a:blip r:embed="rId4"/>
            <a:stretch>
              <a:fillRect/>
            </a:stretch>
          </a:blipFill>
        </p:spPr>
        <p:txBody>
          <a:bodyPr/>
          <a:lstStyle/>
          <a:p>
            <a:endParaRPr lang="en-GB"/>
          </a:p>
        </p:txBody>
      </p:sp>
      <p:sp>
        <p:nvSpPr>
          <p:cNvPr id="4" name="TextBox 4"/>
          <p:cNvSpPr txBox="1"/>
          <p:nvPr/>
        </p:nvSpPr>
        <p:spPr>
          <a:xfrm>
            <a:off x="5875177" y="93090"/>
            <a:ext cx="4877735" cy="2064454"/>
          </a:xfrm>
          <a:prstGeom prst="rect">
            <a:avLst/>
          </a:prstGeom>
        </p:spPr>
        <p:txBody>
          <a:bodyPr wrap="square" lIns="0" tIns="0" rIns="0" bIns="0" rtlCol="0" anchor="t">
            <a:spAutoFit/>
          </a:bodyPr>
          <a:lstStyle/>
          <a:p>
            <a:pPr algn="ctr">
              <a:lnSpc>
                <a:spcPts val="16936"/>
              </a:lnSpc>
            </a:pPr>
            <a:r>
              <a:rPr lang="en-US" sz="12097" dirty="0">
                <a:solidFill>
                  <a:srgbClr val="000C7D"/>
                </a:solidFill>
                <a:latin typeface="ADLaM Display"/>
                <a:ea typeface="ADLaM Display"/>
                <a:cs typeface="ADLaM Display"/>
                <a:sym typeface="ADLaM Display"/>
              </a:rPr>
              <a:t>CMOS</a:t>
            </a:r>
          </a:p>
        </p:txBody>
      </p:sp>
      <p:sp>
        <p:nvSpPr>
          <p:cNvPr id="5" name="TextBox 5"/>
          <p:cNvSpPr txBox="1"/>
          <p:nvPr/>
        </p:nvSpPr>
        <p:spPr>
          <a:xfrm>
            <a:off x="0" y="2005144"/>
            <a:ext cx="18288000" cy="2787693"/>
          </a:xfrm>
          <a:prstGeom prst="rect">
            <a:avLst/>
          </a:prstGeom>
        </p:spPr>
        <p:txBody>
          <a:bodyPr lIns="0" tIns="0" rIns="0" bIns="0" rtlCol="0" anchor="t">
            <a:spAutoFit/>
          </a:bodyPr>
          <a:lstStyle/>
          <a:p>
            <a:pPr algn="ctr">
              <a:lnSpc>
                <a:spcPts val="11197"/>
              </a:lnSpc>
              <a:spcBef>
                <a:spcPct val="0"/>
              </a:spcBef>
            </a:pPr>
            <a:r>
              <a:rPr lang="en-US" sz="7998">
                <a:solidFill>
                  <a:srgbClr val="000C7D"/>
                </a:solidFill>
                <a:latin typeface="ADLaM Display"/>
                <a:ea typeface="ADLaM Display"/>
                <a:cs typeface="ADLaM Display"/>
                <a:sym typeface="ADLaM Display"/>
              </a:rPr>
              <a:t>Complementary Metal-Oxide-Semiconductor</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sp>
        <p:nvSpPr>
          <p:cNvPr id="2" name="Freeform 2"/>
          <p:cNvSpPr/>
          <p:nvPr/>
        </p:nvSpPr>
        <p:spPr>
          <a:xfrm>
            <a:off x="0" y="7709999"/>
            <a:ext cx="2577001" cy="2577001"/>
          </a:xfrm>
          <a:custGeom>
            <a:avLst/>
            <a:gdLst/>
            <a:ahLst/>
            <a:cxnLst/>
            <a:rect l="l" t="t" r="r" b="b"/>
            <a:pathLst>
              <a:path w="2577001" h="2577001">
                <a:moveTo>
                  <a:pt x="0" y="0"/>
                </a:moveTo>
                <a:lnTo>
                  <a:pt x="2577001" y="0"/>
                </a:lnTo>
                <a:lnTo>
                  <a:pt x="2577001" y="2577001"/>
                </a:lnTo>
                <a:lnTo>
                  <a:pt x="0" y="2577001"/>
                </a:lnTo>
                <a:lnTo>
                  <a:pt x="0" y="0"/>
                </a:lnTo>
                <a:close/>
              </a:path>
            </a:pathLst>
          </a:custGeom>
          <a:blipFill>
            <a:blip r:embed="rId3"/>
            <a:stretch>
              <a:fillRect/>
            </a:stretch>
          </a:blipFill>
        </p:spPr>
        <p:txBody>
          <a:bodyPr/>
          <a:lstStyle/>
          <a:p>
            <a:endParaRPr lang="en-GB"/>
          </a:p>
        </p:txBody>
      </p:sp>
      <p:sp>
        <p:nvSpPr>
          <p:cNvPr id="3" name="Freeform 3"/>
          <p:cNvSpPr/>
          <p:nvPr/>
        </p:nvSpPr>
        <p:spPr>
          <a:xfrm>
            <a:off x="15157178" y="120608"/>
            <a:ext cx="3018934" cy="3018934"/>
          </a:xfrm>
          <a:custGeom>
            <a:avLst/>
            <a:gdLst/>
            <a:ahLst/>
            <a:cxnLst/>
            <a:rect l="l" t="t" r="r" b="b"/>
            <a:pathLst>
              <a:path w="3018934" h="3018934">
                <a:moveTo>
                  <a:pt x="0" y="0"/>
                </a:moveTo>
                <a:lnTo>
                  <a:pt x="3018934" y="0"/>
                </a:lnTo>
                <a:lnTo>
                  <a:pt x="3018934" y="3018934"/>
                </a:lnTo>
                <a:lnTo>
                  <a:pt x="0" y="301893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GB"/>
          </a:p>
        </p:txBody>
      </p:sp>
      <p:sp>
        <p:nvSpPr>
          <p:cNvPr id="4" name="TextBox 4"/>
          <p:cNvSpPr txBox="1"/>
          <p:nvPr/>
        </p:nvSpPr>
        <p:spPr>
          <a:xfrm>
            <a:off x="5867400" y="193642"/>
            <a:ext cx="4964382" cy="2624574"/>
          </a:xfrm>
          <a:prstGeom prst="rect">
            <a:avLst/>
          </a:prstGeom>
        </p:spPr>
        <p:txBody>
          <a:bodyPr wrap="square" lIns="0" tIns="0" rIns="0" bIns="0" rtlCol="0" anchor="t">
            <a:spAutoFit/>
          </a:bodyPr>
          <a:lstStyle/>
          <a:p>
            <a:pPr algn="ctr">
              <a:lnSpc>
                <a:spcPts val="21555"/>
              </a:lnSpc>
            </a:pPr>
            <a:r>
              <a:rPr lang="en-US" sz="15396" dirty="0">
                <a:solidFill>
                  <a:srgbClr val="000C7D"/>
                </a:solidFill>
                <a:latin typeface="ADLaM Display"/>
                <a:ea typeface="ADLaM Display"/>
                <a:cs typeface="ADLaM Display"/>
                <a:sym typeface="ADLaM Display"/>
              </a:rPr>
              <a:t>Ram</a:t>
            </a:r>
          </a:p>
        </p:txBody>
      </p:sp>
      <p:sp>
        <p:nvSpPr>
          <p:cNvPr id="5" name="TextBox 5"/>
          <p:cNvSpPr txBox="1"/>
          <p:nvPr/>
        </p:nvSpPr>
        <p:spPr>
          <a:xfrm>
            <a:off x="2734896" y="2656291"/>
            <a:ext cx="13383816" cy="1524050"/>
          </a:xfrm>
          <a:prstGeom prst="rect">
            <a:avLst/>
          </a:prstGeom>
        </p:spPr>
        <p:txBody>
          <a:bodyPr lIns="0" tIns="0" rIns="0" bIns="0" rtlCol="0" anchor="t">
            <a:spAutoFit/>
          </a:bodyPr>
          <a:lstStyle/>
          <a:p>
            <a:pPr algn="ctr">
              <a:lnSpc>
                <a:spcPts val="12597"/>
              </a:lnSpc>
            </a:pPr>
            <a:r>
              <a:rPr lang="en-US" sz="8998">
                <a:solidFill>
                  <a:srgbClr val="000C7D"/>
                </a:solidFill>
                <a:latin typeface="ADLaM Display"/>
                <a:ea typeface="ADLaM Display"/>
                <a:cs typeface="ADLaM Display"/>
                <a:sym typeface="ADLaM Display"/>
              </a:rPr>
              <a:t>Random Access Memory</a:t>
            </a:r>
          </a:p>
        </p:txBody>
      </p:sp>
      <p:sp>
        <p:nvSpPr>
          <p:cNvPr id="6" name="TextBox 6"/>
          <p:cNvSpPr txBox="1"/>
          <p:nvPr/>
        </p:nvSpPr>
        <p:spPr>
          <a:xfrm>
            <a:off x="565608" y="4981575"/>
            <a:ext cx="17722392" cy="3114725"/>
          </a:xfrm>
          <a:prstGeom prst="rect">
            <a:avLst/>
          </a:prstGeom>
        </p:spPr>
        <p:txBody>
          <a:bodyPr lIns="0" tIns="0" rIns="0" bIns="0" rtlCol="0" anchor="t">
            <a:spAutoFit/>
          </a:bodyPr>
          <a:lstStyle/>
          <a:p>
            <a:pPr algn="ctr">
              <a:lnSpc>
                <a:spcPts val="12597"/>
              </a:lnSpc>
            </a:pPr>
            <a:r>
              <a:rPr lang="en-US" sz="8998" dirty="0">
                <a:solidFill>
                  <a:srgbClr val="000C7D"/>
                </a:solidFill>
                <a:latin typeface="ADLaM Display"/>
                <a:ea typeface="ADLaM Display"/>
                <a:cs typeface="ADLaM Display"/>
                <a:sym typeface="ADLaM Display"/>
              </a:rPr>
              <a:t>A computer’s short-term memory (Volatile)</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sp>
        <p:nvSpPr>
          <p:cNvPr id="2" name="Freeform 2"/>
          <p:cNvSpPr/>
          <p:nvPr/>
        </p:nvSpPr>
        <p:spPr>
          <a:xfrm>
            <a:off x="249696" y="7455489"/>
            <a:ext cx="2577001" cy="2577001"/>
          </a:xfrm>
          <a:custGeom>
            <a:avLst/>
            <a:gdLst/>
            <a:ahLst/>
            <a:cxnLst/>
            <a:rect l="l" t="t" r="r" b="b"/>
            <a:pathLst>
              <a:path w="2577001" h="2577001">
                <a:moveTo>
                  <a:pt x="0" y="0"/>
                </a:moveTo>
                <a:lnTo>
                  <a:pt x="2577001" y="0"/>
                </a:lnTo>
                <a:lnTo>
                  <a:pt x="2577001" y="2577001"/>
                </a:lnTo>
                <a:lnTo>
                  <a:pt x="0" y="2577001"/>
                </a:lnTo>
                <a:lnTo>
                  <a:pt x="0" y="0"/>
                </a:lnTo>
                <a:close/>
              </a:path>
            </a:pathLst>
          </a:custGeom>
          <a:blipFill>
            <a:blip r:embed="rId2"/>
            <a:stretch>
              <a:fillRect/>
            </a:stretch>
          </a:blipFill>
        </p:spPr>
        <p:txBody>
          <a:bodyPr/>
          <a:lstStyle/>
          <a:p>
            <a:endParaRPr lang="en-GB"/>
          </a:p>
        </p:txBody>
      </p:sp>
      <p:sp>
        <p:nvSpPr>
          <p:cNvPr id="3" name="Freeform 3"/>
          <p:cNvSpPr/>
          <p:nvPr/>
        </p:nvSpPr>
        <p:spPr>
          <a:xfrm>
            <a:off x="1028700" y="2908091"/>
            <a:ext cx="16791802" cy="4470817"/>
          </a:xfrm>
          <a:custGeom>
            <a:avLst/>
            <a:gdLst/>
            <a:ahLst/>
            <a:cxnLst/>
            <a:rect l="l" t="t" r="r" b="b"/>
            <a:pathLst>
              <a:path w="16791802" h="4470817">
                <a:moveTo>
                  <a:pt x="0" y="0"/>
                </a:moveTo>
                <a:lnTo>
                  <a:pt x="16791802" y="0"/>
                </a:lnTo>
                <a:lnTo>
                  <a:pt x="16791802" y="4470818"/>
                </a:lnTo>
                <a:lnTo>
                  <a:pt x="0" y="4470818"/>
                </a:lnTo>
                <a:lnTo>
                  <a:pt x="0" y="0"/>
                </a:lnTo>
                <a:close/>
              </a:path>
            </a:pathLst>
          </a:custGeom>
          <a:blipFill>
            <a:blip r:embed="rId3"/>
            <a:stretch>
              <a:fillRect/>
            </a:stretch>
          </a:blipFill>
        </p:spPr>
        <p:txBody>
          <a:bodyPr/>
          <a:lstStyle/>
          <a:p>
            <a:endParaRPr lang="en-GB"/>
          </a:p>
        </p:txBody>
      </p:sp>
      <p:sp>
        <p:nvSpPr>
          <p:cNvPr id="4" name="TextBox 4"/>
          <p:cNvSpPr txBox="1"/>
          <p:nvPr/>
        </p:nvSpPr>
        <p:spPr>
          <a:xfrm>
            <a:off x="5181699" y="404918"/>
            <a:ext cx="7924602" cy="2503173"/>
          </a:xfrm>
          <a:prstGeom prst="rect">
            <a:avLst/>
          </a:prstGeom>
        </p:spPr>
        <p:txBody>
          <a:bodyPr lIns="0" tIns="0" rIns="0" bIns="0" rtlCol="0" anchor="t">
            <a:spAutoFit/>
          </a:bodyPr>
          <a:lstStyle/>
          <a:p>
            <a:pPr algn="ctr">
              <a:lnSpc>
                <a:spcPts val="10079"/>
              </a:lnSpc>
            </a:pPr>
            <a:r>
              <a:rPr lang="en-US" sz="7199">
                <a:solidFill>
                  <a:srgbClr val="000C7D"/>
                </a:solidFill>
                <a:latin typeface="ADLaM Display"/>
                <a:ea typeface="ADLaM Display"/>
                <a:cs typeface="ADLaM Display"/>
                <a:sym typeface="ADLaM Display"/>
              </a:rPr>
              <a:t>Content Overview</a:t>
            </a:r>
          </a:p>
          <a:p>
            <a:pPr algn="ctr">
              <a:lnSpc>
                <a:spcPts val="10079"/>
              </a:lnSpc>
            </a:pPr>
            <a:endParaRPr lang="en-US" sz="7199">
              <a:solidFill>
                <a:srgbClr val="000C7D"/>
              </a:solidFill>
              <a:latin typeface="ADLaM Display"/>
              <a:ea typeface="ADLaM Display"/>
              <a:cs typeface="ADLaM Display"/>
              <a:sym typeface="ADLaM Display"/>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sp>
        <p:nvSpPr>
          <p:cNvPr id="2" name="Freeform 2"/>
          <p:cNvSpPr/>
          <p:nvPr/>
        </p:nvSpPr>
        <p:spPr>
          <a:xfrm>
            <a:off x="0" y="7709999"/>
            <a:ext cx="2577001" cy="2577001"/>
          </a:xfrm>
          <a:custGeom>
            <a:avLst/>
            <a:gdLst/>
            <a:ahLst/>
            <a:cxnLst/>
            <a:rect l="l" t="t" r="r" b="b"/>
            <a:pathLst>
              <a:path w="2577001" h="2577001">
                <a:moveTo>
                  <a:pt x="0" y="0"/>
                </a:moveTo>
                <a:lnTo>
                  <a:pt x="2577001" y="0"/>
                </a:lnTo>
                <a:lnTo>
                  <a:pt x="2577001" y="2577001"/>
                </a:lnTo>
                <a:lnTo>
                  <a:pt x="0" y="2577001"/>
                </a:lnTo>
                <a:lnTo>
                  <a:pt x="0" y="0"/>
                </a:lnTo>
                <a:close/>
              </a:path>
            </a:pathLst>
          </a:custGeom>
          <a:blipFill>
            <a:blip r:embed="rId3"/>
            <a:stretch>
              <a:fillRect/>
            </a:stretch>
          </a:blipFill>
        </p:spPr>
        <p:txBody>
          <a:bodyPr/>
          <a:lstStyle/>
          <a:p>
            <a:endParaRPr lang="en-GB"/>
          </a:p>
        </p:txBody>
      </p:sp>
      <p:sp>
        <p:nvSpPr>
          <p:cNvPr id="3" name="Freeform 3"/>
          <p:cNvSpPr/>
          <p:nvPr/>
        </p:nvSpPr>
        <p:spPr>
          <a:xfrm>
            <a:off x="14073096" y="0"/>
            <a:ext cx="4214904" cy="4114800"/>
          </a:xfrm>
          <a:custGeom>
            <a:avLst/>
            <a:gdLst/>
            <a:ahLst/>
            <a:cxnLst/>
            <a:rect l="l" t="t" r="r" b="b"/>
            <a:pathLst>
              <a:path w="4214904" h="4114800">
                <a:moveTo>
                  <a:pt x="0" y="0"/>
                </a:moveTo>
                <a:lnTo>
                  <a:pt x="4214904" y="0"/>
                </a:lnTo>
                <a:lnTo>
                  <a:pt x="4214904" y="4114800"/>
                </a:lnTo>
                <a:lnTo>
                  <a:pt x="0" y="4114800"/>
                </a:lnTo>
                <a:lnTo>
                  <a:pt x="0" y="0"/>
                </a:lnTo>
                <a:close/>
              </a:path>
            </a:pathLst>
          </a:custGeom>
          <a:blipFill>
            <a:blip r:embed="rId4"/>
            <a:stretch>
              <a:fillRect/>
            </a:stretch>
          </a:blipFill>
        </p:spPr>
        <p:txBody>
          <a:bodyPr/>
          <a:lstStyle/>
          <a:p>
            <a:endParaRPr lang="en-GB"/>
          </a:p>
        </p:txBody>
      </p:sp>
      <p:sp>
        <p:nvSpPr>
          <p:cNvPr id="4" name="TextBox 4"/>
          <p:cNvSpPr txBox="1"/>
          <p:nvPr/>
        </p:nvSpPr>
        <p:spPr>
          <a:xfrm>
            <a:off x="6596784" y="193642"/>
            <a:ext cx="4291243" cy="2624574"/>
          </a:xfrm>
          <a:prstGeom prst="rect">
            <a:avLst/>
          </a:prstGeom>
        </p:spPr>
        <p:txBody>
          <a:bodyPr lIns="0" tIns="0" rIns="0" bIns="0" rtlCol="0" anchor="t">
            <a:spAutoFit/>
          </a:bodyPr>
          <a:lstStyle/>
          <a:p>
            <a:pPr algn="ctr">
              <a:lnSpc>
                <a:spcPts val="21555"/>
              </a:lnSpc>
            </a:pPr>
            <a:r>
              <a:rPr lang="en-US" sz="15396">
                <a:solidFill>
                  <a:srgbClr val="000C7D"/>
                </a:solidFill>
                <a:latin typeface="ADLaM Display"/>
                <a:ea typeface="ADLaM Display"/>
                <a:cs typeface="ADLaM Display"/>
                <a:sym typeface="ADLaM Display"/>
              </a:rPr>
              <a:t>Rom</a:t>
            </a:r>
          </a:p>
        </p:txBody>
      </p:sp>
      <p:sp>
        <p:nvSpPr>
          <p:cNvPr id="5" name="TextBox 5"/>
          <p:cNvSpPr txBox="1"/>
          <p:nvPr/>
        </p:nvSpPr>
        <p:spPr>
          <a:xfrm>
            <a:off x="3890565" y="3271813"/>
            <a:ext cx="10506869" cy="1524050"/>
          </a:xfrm>
          <a:prstGeom prst="rect">
            <a:avLst/>
          </a:prstGeom>
        </p:spPr>
        <p:txBody>
          <a:bodyPr lIns="0" tIns="0" rIns="0" bIns="0" rtlCol="0" anchor="t">
            <a:spAutoFit/>
          </a:bodyPr>
          <a:lstStyle/>
          <a:p>
            <a:pPr algn="ctr">
              <a:lnSpc>
                <a:spcPts val="12597"/>
              </a:lnSpc>
            </a:pPr>
            <a:r>
              <a:rPr lang="en-US" sz="8998">
                <a:solidFill>
                  <a:srgbClr val="000C7D"/>
                </a:solidFill>
                <a:latin typeface="ADLaM Display"/>
                <a:ea typeface="ADLaM Display"/>
                <a:cs typeface="ADLaM Display"/>
                <a:sym typeface="ADLaM Display"/>
              </a:rPr>
              <a:t>Read Only Memory</a:t>
            </a:r>
          </a:p>
        </p:txBody>
      </p:sp>
      <p:sp>
        <p:nvSpPr>
          <p:cNvPr id="6" name="TextBox 6"/>
          <p:cNvSpPr txBox="1"/>
          <p:nvPr/>
        </p:nvSpPr>
        <p:spPr>
          <a:xfrm>
            <a:off x="565608" y="4981575"/>
            <a:ext cx="17722392" cy="4705400"/>
          </a:xfrm>
          <a:prstGeom prst="rect">
            <a:avLst/>
          </a:prstGeom>
        </p:spPr>
        <p:txBody>
          <a:bodyPr lIns="0" tIns="0" rIns="0" bIns="0" rtlCol="0" anchor="t">
            <a:spAutoFit/>
          </a:bodyPr>
          <a:lstStyle/>
          <a:p>
            <a:pPr algn="ctr">
              <a:lnSpc>
                <a:spcPts val="12597"/>
              </a:lnSpc>
            </a:pPr>
            <a:r>
              <a:rPr lang="en-US" sz="8998" dirty="0">
                <a:solidFill>
                  <a:srgbClr val="000C7D"/>
                </a:solidFill>
                <a:latin typeface="ADLaM Display"/>
                <a:ea typeface="ADLaM Display"/>
                <a:cs typeface="ADLaM Display"/>
                <a:sym typeface="ADLaM Display"/>
              </a:rPr>
              <a:t>Stores permanent firmware and data that can’t be changed, </a:t>
            </a:r>
            <a:r>
              <a:rPr lang="en-US" sz="8998" dirty="0" err="1">
                <a:solidFill>
                  <a:srgbClr val="000C7D"/>
                </a:solidFill>
                <a:latin typeface="ADLaM Display"/>
                <a:ea typeface="ADLaM Display"/>
                <a:cs typeface="ADLaM Display"/>
                <a:sym typeface="ADLaM Display"/>
              </a:rPr>
              <a:t>i,e</a:t>
            </a:r>
            <a:r>
              <a:rPr lang="en-US" sz="8998" dirty="0">
                <a:solidFill>
                  <a:srgbClr val="000C7D"/>
                </a:solidFill>
                <a:latin typeface="ADLaM Display"/>
                <a:ea typeface="ADLaM Display"/>
                <a:cs typeface="ADLaM Display"/>
                <a:sym typeface="ADLaM Display"/>
              </a:rPr>
              <a:t>. BIOS</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sp>
        <p:nvSpPr>
          <p:cNvPr id="2" name="Freeform 2"/>
          <p:cNvSpPr/>
          <p:nvPr/>
        </p:nvSpPr>
        <p:spPr>
          <a:xfrm>
            <a:off x="620743" y="2930599"/>
            <a:ext cx="4412345" cy="3096664"/>
          </a:xfrm>
          <a:custGeom>
            <a:avLst/>
            <a:gdLst/>
            <a:ahLst/>
            <a:cxnLst/>
            <a:rect l="l" t="t" r="r" b="b"/>
            <a:pathLst>
              <a:path w="4412345" h="3096664">
                <a:moveTo>
                  <a:pt x="0" y="0"/>
                </a:moveTo>
                <a:lnTo>
                  <a:pt x="4412345" y="0"/>
                </a:lnTo>
                <a:lnTo>
                  <a:pt x="4412345" y="3096664"/>
                </a:lnTo>
                <a:lnTo>
                  <a:pt x="0" y="309666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GB"/>
          </a:p>
        </p:txBody>
      </p:sp>
      <p:sp>
        <p:nvSpPr>
          <p:cNvPr id="3" name="Freeform 3"/>
          <p:cNvSpPr/>
          <p:nvPr/>
        </p:nvSpPr>
        <p:spPr>
          <a:xfrm>
            <a:off x="6829047" y="2961772"/>
            <a:ext cx="4088889" cy="3772000"/>
          </a:xfrm>
          <a:custGeom>
            <a:avLst/>
            <a:gdLst/>
            <a:ahLst/>
            <a:cxnLst/>
            <a:rect l="l" t="t" r="r" b="b"/>
            <a:pathLst>
              <a:path w="4088889" h="3772000">
                <a:moveTo>
                  <a:pt x="0" y="0"/>
                </a:moveTo>
                <a:lnTo>
                  <a:pt x="4088889" y="0"/>
                </a:lnTo>
                <a:lnTo>
                  <a:pt x="4088889" y="3771999"/>
                </a:lnTo>
                <a:lnTo>
                  <a:pt x="0" y="3771999"/>
                </a:lnTo>
                <a:lnTo>
                  <a:pt x="0" y="0"/>
                </a:lnTo>
                <a:close/>
              </a:path>
            </a:pathLst>
          </a:custGeom>
          <a:blipFill>
            <a:blip r:embed="rId5"/>
            <a:stretch>
              <a:fillRect/>
            </a:stretch>
          </a:blipFill>
        </p:spPr>
        <p:txBody>
          <a:bodyPr/>
          <a:lstStyle/>
          <a:p>
            <a:endParaRPr lang="en-GB"/>
          </a:p>
        </p:txBody>
      </p:sp>
      <p:sp>
        <p:nvSpPr>
          <p:cNvPr id="4" name="Freeform 4"/>
          <p:cNvSpPr/>
          <p:nvPr/>
        </p:nvSpPr>
        <p:spPr>
          <a:xfrm>
            <a:off x="12644623" y="2587799"/>
            <a:ext cx="4236602" cy="4114800"/>
          </a:xfrm>
          <a:custGeom>
            <a:avLst/>
            <a:gdLst/>
            <a:ahLst/>
            <a:cxnLst/>
            <a:rect l="l" t="t" r="r" b="b"/>
            <a:pathLst>
              <a:path w="4236602" h="4114800">
                <a:moveTo>
                  <a:pt x="0" y="0"/>
                </a:moveTo>
                <a:lnTo>
                  <a:pt x="4236603" y="0"/>
                </a:lnTo>
                <a:lnTo>
                  <a:pt x="4236603" y="4114800"/>
                </a:lnTo>
                <a:lnTo>
                  <a:pt x="0" y="4114800"/>
                </a:lnTo>
                <a:lnTo>
                  <a:pt x="0" y="0"/>
                </a:lnTo>
                <a:close/>
              </a:path>
            </a:pathLst>
          </a:custGeom>
          <a:blipFill>
            <a:blip r:embed="rId6"/>
            <a:stretch>
              <a:fillRect/>
            </a:stretch>
          </a:blipFill>
        </p:spPr>
        <p:txBody>
          <a:bodyPr/>
          <a:lstStyle/>
          <a:p>
            <a:endParaRPr lang="en-GB"/>
          </a:p>
        </p:txBody>
      </p:sp>
      <p:sp>
        <p:nvSpPr>
          <p:cNvPr id="5" name="TextBox 5"/>
          <p:cNvSpPr txBox="1"/>
          <p:nvPr/>
        </p:nvSpPr>
        <p:spPr>
          <a:xfrm>
            <a:off x="1" y="22389"/>
            <a:ext cx="18232866" cy="2024447"/>
          </a:xfrm>
          <a:prstGeom prst="rect">
            <a:avLst/>
          </a:prstGeom>
        </p:spPr>
        <p:txBody>
          <a:bodyPr wrap="square" lIns="0" tIns="0" rIns="0" bIns="0" rtlCol="0" anchor="t">
            <a:spAutoFit/>
          </a:bodyPr>
          <a:lstStyle/>
          <a:p>
            <a:pPr algn="ctr">
              <a:lnSpc>
                <a:spcPts val="16516"/>
              </a:lnSpc>
            </a:pPr>
            <a:r>
              <a:rPr lang="en-US" sz="11797" dirty="0">
                <a:solidFill>
                  <a:srgbClr val="000C7D"/>
                </a:solidFill>
                <a:latin typeface="ADLaM Display"/>
                <a:ea typeface="ADLaM Display"/>
                <a:cs typeface="ADLaM Display"/>
                <a:sym typeface="ADLaM Display"/>
              </a:rPr>
              <a:t>Secondary storage types</a:t>
            </a:r>
          </a:p>
        </p:txBody>
      </p:sp>
      <p:sp>
        <p:nvSpPr>
          <p:cNvPr id="6" name="TextBox 6"/>
          <p:cNvSpPr txBox="1"/>
          <p:nvPr/>
        </p:nvSpPr>
        <p:spPr>
          <a:xfrm>
            <a:off x="617148" y="6397848"/>
            <a:ext cx="4830365" cy="1259881"/>
          </a:xfrm>
          <a:prstGeom prst="rect">
            <a:avLst/>
          </a:prstGeom>
        </p:spPr>
        <p:txBody>
          <a:bodyPr wrap="square" lIns="0" tIns="0" rIns="0" bIns="0" rtlCol="0" anchor="t">
            <a:spAutoFit/>
          </a:bodyPr>
          <a:lstStyle/>
          <a:p>
            <a:pPr algn="ctr">
              <a:lnSpc>
                <a:spcPts val="10357"/>
              </a:lnSpc>
            </a:pPr>
            <a:r>
              <a:rPr lang="en-US" sz="7398" dirty="0">
                <a:solidFill>
                  <a:srgbClr val="000C7D"/>
                </a:solidFill>
                <a:latin typeface="ADLaM Display"/>
                <a:ea typeface="ADLaM Display"/>
                <a:cs typeface="ADLaM Display"/>
                <a:sym typeface="ADLaM Display"/>
              </a:rPr>
              <a:t>Magnetic</a:t>
            </a:r>
          </a:p>
        </p:txBody>
      </p:sp>
      <p:sp>
        <p:nvSpPr>
          <p:cNvPr id="7" name="TextBox 7"/>
          <p:cNvSpPr txBox="1"/>
          <p:nvPr/>
        </p:nvSpPr>
        <p:spPr>
          <a:xfrm>
            <a:off x="6458308" y="7018767"/>
            <a:ext cx="4830366" cy="1259881"/>
          </a:xfrm>
          <a:prstGeom prst="rect">
            <a:avLst/>
          </a:prstGeom>
        </p:spPr>
        <p:txBody>
          <a:bodyPr lIns="0" tIns="0" rIns="0" bIns="0" rtlCol="0" anchor="t">
            <a:spAutoFit/>
          </a:bodyPr>
          <a:lstStyle/>
          <a:p>
            <a:pPr algn="ctr">
              <a:lnSpc>
                <a:spcPts val="10357"/>
              </a:lnSpc>
              <a:spcBef>
                <a:spcPct val="0"/>
              </a:spcBef>
            </a:pPr>
            <a:r>
              <a:rPr lang="en-US" sz="7398" dirty="0">
                <a:solidFill>
                  <a:srgbClr val="000C7D"/>
                </a:solidFill>
                <a:latin typeface="ADLaM Display"/>
                <a:ea typeface="ADLaM Display"/>
                <a:cs typeface="ADLaM Display"/>
                <a:sym typeface="ADLaM Display"/>
              </a:rPr>
              <a:t>Solid State</a:t>
            </a:r>
          </a:p>
        </p:txBody>
      </p:sp>
      <p:sp>
        <p:nvSpPr>
          <p:cNvPr id="8" name="TextBox 8"/>
          <p:cNvSpPr txBox="1"/>
          <p:nvPr/>
        </p:nvSpPr>
        <p:spPr>
          <a:xfrm>
            <a:off x="12902793" y="6397848"/>
            <a:ext cx="3772702" cy="1259881"/>
          </a:xfrm>
          <a:prstGeom prst="rect">
            <a:avLst/>
          </a:prstGeom>
        </p:spPr>
        <p:txBody>
          <a:bodyPr wrap="square" lIns="0" tIns="0" rIns="0" bIns="0" rtlCol="0" anchor="t">
            <a:spAutoFit/>
          </a:bodyPr>
          <a:lstStyle/>
          <a:p>
            <a:pPr algn="ctr">
              <a:lnSpc>
                <a:spcPts val="10357"/>
              </a:lnSpc>
              <a:spcBef>
                <a:spcPct val="0"/>
              </a:spcBef>
            </a:pPr>
            <a:r>
              <a:rPr lang="en-US" sz="7398" dirty="0">
                <a:solidFill>
                  <a:srgbClr val="000C7D"/>
                </a:solidFill>
                <a:latin typeface="ADLaM Display"/>
                <a:ea typeface="ADLaM Display"/>
                <a:cs typeface="ADLaM Display"/>
                <a:sym typeface="ADLaM Display"/>
              </a:rPr>
              <a:t>Optical</a:t>
            </a:r>
          </a:p>
        </p:txBody>
      </p:sp>
      <p:sp>
        <p:nvSpPr>
          <p:cNvPr id="9" name="Freeform 2">
            <a:extLst>
              <a:ext uri="{FF2B5EF4-FFF2-40B4-BE49-F238E27FC236}">
                <a16:creationId xmlns:a16="http://schemas.microsoft.com/office/drawing/2014/main" id="{B96039A1-0582-5982-8B0A-547D7C16C728}"/>
              </a:ext>
            </a:extLst>
          </p:cNvPr>
          <p:cNvSpPr/>
          <p:nvPr/>
        </p:nvSpPr>
        <p:spPr>
          <a:xfrm>
            <a:off x="0" y="7709999"/>
            <a:ext cx="2577001" cy="2577001"/>
          </a:xfrm>
          <a:custGeom>
            <a:avLst/>
            <a:gdLst/>
            <a:ahLst/>
            <a:cxnLst/>
            <a:rect l="l" t="t" r="r" b="b"/>
            <a:pathLst>
              <a:path w="2577001" h="2577001">
                <a:moveTo>
                  <a:pt x="0" y="0"/>
                </a:moveTo>
                <a:lnTo>
                  <a:pt x="2577001" y="0"/>
                </a:lnTo>
                <a:lnTo>
                  <a:pt x="2577001" y="2577001"/>
                </a:lnTo>
                <a:lnTo>
                  <a:pt x="0" y="2577001"/>
                </a:lnTo>
                <a:lnTo>
                  <a:pt x="0" y="0"/>
                </a:lnTo>
                <a:close/>
              </a:path>
            </a:pathLst>
          </a:custGeom>
          <a:blipFill>
            <a:blip r:embed="rId7"/>
            <a:stretch>
              <a:fillRect/>
            </a:stretch>
          </a:blipFill>
        </p:spPr>
        <p:txBody>
          <a:bodyPr/>
          <a:lstStyle/>
          <a:p>
            <a:endParaRPr lang="en-GB"/>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sp>
        <p:nvSpPr>
          <p:cNvPr id="2" name="Freeform 2"/>
          <p:cNvSpPr/>
          <p:nvPr/>
        </p:nvSpPr>
        <p:spPr>
          <a:xfrm>
            <a:off x="5004793" y="2046836"/>
            <a:ext cx="8278414" cy="7976695"/>
          </a:xfrm>
          <a:custGeom>
            <a:avLst/>
            <a:gdLst/>
            <a:ahLst/>
            <a:cxnLst/>
            <a:rect l="l" t="t" r="r" b="b"/>
            <a:pathLst>
              <a:path w="8278414" h="7976695">
                <a:moveTo>
                  <a:pt x="0" y="0"/>
                </a:moveTo>
                <a:lnTo>
                  <a:pt x="8278414" y="0"/>
                </a:lnTo>
                <a:lnTo>
                  <a:pt x="8278414" y="7976695"/>
                </a:lnTo>
                <a:lnTo>
                  <a:pt x="0" y="7976695"/>
                </a:lnTo>
                <a:lnTo>
                  <a:pt x="0" y="0"/>
                </a:lnTo>
                <a:close/>
              </a:path>
            </a:pathLst>
          </a:custGeom>
          <a:blipFill>
            <a:blip r:embed="rId3"/>
            <a:stretch>
              <a:fillRect/>
            </a:stretch>
          </a:blipFill>
        </p:spPr>
        <p:txBody>
          <a:bodyPr/>
          <a:lstStyle/>
          <a:p>
            <a:endParaRPr lang="en-GB"/>
          </a:p>
        </p:txBody>
      </p:sp>
      <p:sp>
        <p:nvSpPr>
          <p:cNvPr id="3" name="TextBox 3"/>
          <p:cNvSpPr txBox="1"/>
          <p:nvPr/>
        </p:nvSpPr>
        <p:spPr>
          <a:xfrm>
            <a:off x="3657601" y="22389"/>
            <a:ext cx="11358296" cy="2024447"/>
          </a:xfrm>
          <a:prstGeom prst="rect">
            <a:avLst/>
          </a:prstGeom>
        </p:spPr>
        <p:txBody>
          <a:bodyPr wrap="square" lIns="0" tIns="0" rIns="0" bIns="0" rtlCol="0" anchor="t">
            <a:spAutoFit/>
          </a:bodyPr>
          <a:lstStyle/>
          <a:p>
            <a:pPr algn="ctr">
              <a:lnSpc>
                <a:spcPts val="16516"/>
              </a:lnSpc>
            </a:pPr>
            <a:r>
              <a:rPr lang="en-US" sz="11797" dirty="0">
                <a:solidFill>
                  <a:srgbClr val="000C7D"/>
                </a:solidFill>
                <a:latin typeface="ADLaM Display"/>
                <a:ea typeface="ADLaM Display"/>
                <a:cs typeface="ADLaM Display"/>
                <a:sym typeface="ADLaM Display"/>
              </a:rPr>
              <a:t>Hard Disk Drive</a:t>
            </a:r>
          </a:p>
        </p:txBody>
      </p:sp>
      <p:sp>
        <p:nvSpPr>
          <p:cNvPr id="4" name="Freeform 2">
            <a:extLst>
              <a:ext uri="{FF2B5EF4-FFF2-40B4-BE49-F238E27FC236}">
                <a16:creationId xmlns:a16="http://schemas.microsoft.com/office/drawing/2014/main" id="{586D8ED4-1BFE-8E8C-A526-7FD7FAF32590}"/>
              </a:ext>
            </a:extLst>
          </p:cNvPr>
          <p:cNvSpPr/>
          <p:nvPr/>
        </p:nvSpPr>
        <p:spPr>
          <a:xfrm>
            <a:off x="0" y="7709999"/>
            <a:ext cx="2577001" cy="2577001"/>
          </a:xfrm>
          <a:custGeom>
            <a:avLst/>
            <a:gdLst/>
            <a:ahLst/>
            <a:cxnLst/>
            <a:rect l="l" t="t" r="r" b="b"/>
            <a:pathLst>
              <a:path w="2577001" h="2577001">
                <a:moveTo>
                  <a:pt x="0" y="0"/>
                </a:moveTo>
                <a:lnTo>
                  <a:pt x="2577001" y="0"/>
                </a:lnTo>
                <a:lnTo>
                  <a:pt x="2577001" y="2577001"/>
                </a:lnTo>
                <a:lnTo>
                  <a:pt x="0" y="2577001"/>
                </a:lnTo>
                <a:lnTo>
                  <a:pt x="0" y="0"/>
                </a:lnTo>
                <a:close/>
              </a:path>
            </a:pathLst>
          </a:custGeom>
          <a:blipFill>
            <a:blip r:embed="rId4"/>
            <a:stretch>
              <a:fillRect/>
            </a:stretch>
          </a:blipFill>
        </p:spPr>
        <p:txBody>
          <a:bodyPr/>
          <a:lstStyle/>
          <a:p>
            <a:endParaRPr lang="en-GB"/>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sp>
        <p:nvSpPr>
          <p:cNvPr id="2" name="Freeform 2"/>
          <p:cNvSpPr/>
          <p:nvPr/>
        </p:nvSpPr>
        <p:spPr>
          <a:xfrm>
            <a:off x="635608" y="2046836"/>
            <a:ext cx="6356958" cy="6356958"/>
          </a:xfrm>
          <a:custGeom>
            <a:avLst/>
            <a:gdLst/>
            <a:ahLst/>
            <a:cxnLst/>
            <a:rect l="l" t="t" r="r" b="b"/>
            <a:pathLst>
              <a:path w="6356958" h="6356958">
                <a:moveTo>
                  <a:pt x="0" y="0"/>
                </a:moveTo>
                <a:lnTo>
                  <a:pt x="6356958" y="0"/>
                </a:lnTo>
                <a:lnTo>
                  <a:pt x="6356958" y="6356958"/>
                </a:lnTo>
                <a:lnTo>
                  <a:pt x="0" y="6356958"/>
                </a:lnTo>
                <a:lnTo>
                  <a:pt x="0" y="0"/>
                </a:lnTo>
                <a:close/>
              </a:path>
            </a:pathLst>
          </a:custGeom>
          <a:blipFill>
            <a:blip r:embed="rId3"/>
            <a:stretch>
              <a:fillRect/>
            </a:stretch>
          </a:blipFill>
        </p:spPr>
        <p:txBody>
          <a:bodyPr/>
          <a:lstStyle/>
          <a:p>
            <a:endParaRPr lang="en-GB"/>
          </a:p>
        </p:txBody>
      </p:sp>
      <p:sp>
        <p:nvSpPr>
          <p:cNvPr id="3" name="Freeform 3"/>
          <p:cNvSpPr/>
          <p:nvPr/>
        </p:nvSpPr>
        <p:spPr>
          <a:xfrm>
            <a:off x="9949612" y="2046836"/>
            <a:ext cx="6966048" cy="3918402"/>
          </a:xfrm>
          <a:custGeom>
            <a:avLst/>
            <a:gdLst/>
            <a:ahLst/>
            <a:cxnLst/>
            <a:rect l="l" t="t" r="r" b="b"/>
            <a:pathLst>
              <a:path w="6966048" h="3918402">
                <a:moveTo>
                  <a:pt x="0" y="0"/>
                </a:moveTo>
                <a:lnTo>
                  <a:pt x="6966048" y="0"/>
                </a:lnTo>
                <a:lnTo>
                  <a:pt x="6966048" y="3918402"/>
                </a:lnTo>
                <a:lnTo>
                  <a:pt x="0" y="3918402"/>
                </a:lnTo>
                <a:lnTo>
                  <a:pt x="0" y="0"/>
                </a:lnTo>
                <a:close/>
              </a:path>
            </a:pathLst>
          </a:custGeom>
          <a:blipFill>
            <a:blip r:embed="rId4"/>
            <a:stretch>
              <a:fillRect/>
            </a:stretch>
          </a:blipFill>
        </p:spPr>
        <p:txBody>
          <a:bodyPr/>
          <a:lstStyle/>
          <a:p>
            <a:endParaRPr lang="en-GB"/>
          </a:p>
        </p:txBody>
      </p:sp>
      <p:sp>
        <p:nvSpPr>
          <p:cNvPr id="4" name="Freeform 4"/>
          <p:cNvSpPr/>
          <p:nvPr/>
        </p:nvSpPr>
        <p:spPr>
          <a:xfrm>
            <a:off x="6551500" y="4006037"/>
            <a:ext cx="5750608" cy="5750608"/>
          </a:xfrm>
          <a:custGeom>
            <a:avLst/>
            <a:gdLst/>
            <a:ahLst/>
            <a:cxnLst/>
            <a:rect l="l" t="t" r="r" b="b"/>
            <a:pathLst>
              <a:path w="5750608" h="5750608">
                <a:moveTo>
                  <a:pt x="0" y="0"/>
                </a:moveTo>
                <a:lnTo>
                  <a:pt x="5750608" y="0"/>
                </a:lnTo>
                <a:lnTo>
                  <a:pt x="5750608" y="5750608"/>
                </a:lnTo>
                <a:lnTo>
                  <a:pt x="0" y="5750608"/>
                </a:lnTo>
                <a:lnTo>
                  <a:pt x="0" y="0"/>
                </a:lnTo>
                <a:close/>
              </a:path>
            </a:pathLst>
          </a:custGeom>
          <a:blipFill>
            <a:blip r:embed="rId5"/>
            <a:stretch>
              <a:fillRect/>
            </a:stretch>
          </a:blipFill>
        </p:spPr>
        <p:txBody>
          <a:bodyPr/>
          <a:lstStyle/>
          <a:p>
            <a:endParaRPr lang="en-GB"/>
          </a:p>
        </p:txBody>
      </p:sp>
      <p:sp>
        <p:nvSpPr>
          <p:cNvPr id="5" name="TextBox 5"/>
          <p:cNvSpPr txBox="1"/>
          <p:nvPr/>
        </p:nvSpPr>
        <p:spPr>
          <a:xfrm>
            <a:off x="2590800" y="22389"/>
            <a:ext cx="12802226" cy="2024447"/>
          </a:xfrm>
          <a:prstGeom prst="rect">
            <a:avLst/>
          </a:prstGeom>
        </p:spPr>
        <p:txBody>
          <a:bodyPr wrap="square" lIns="0" tIns="0" rIns="0" bIns="0" rtlCol="0" anchor="t">
            <a:spAutoFit/>
          </a:bodyPr>
          <a:lstStyle/>
          <a:p>
            <a:pPr algn="ctr">
              <a:lnSpc>
                <a:spcPts val="16516"/>
              </a:lnSpc>
            </a:pPr>
            <a:r>
              <a:rPr lang="en-US" sz="11797" dirty="0">
                <a:solidFill>
                  <a:srgbClr val="000C7D"/>
                </a:solidFill>
                <a:latin typeface="ADLaM Display"/>
                <a:ea typeface="ADLaM Display"/>
                <a:cs typeface="ADLaM Display"/>
                <a:sym typeface="ADLaM Display"/>
              </a:rPr>
              <a:t>Solid State Drive</a:t>
            </a:r>
          </a:p>
        </p:txBody>
      </p:sp>
      <p:sp>
        <p:nvSpPr>
          <p:cNvPr id="6" name="Freeform 2">
            <a:extLst>
              <a:ext uri="{FF2B5EF4-FFF2-40B4-BE49-F238E27FC236}">
                <a16:creationId xmlns:a16="http://schemas.microsoft.com/office/drawing/2014/main" id="{E3DAFB09-A912-0275-4AEB-87B1E924ED58}"/>
              </a:ext>
            </a:extLst>
          </p:cNvPr>
          <p:cNvSpPr/>
          <p:nvPr/>
        </p:nvSpPr>
        <p:spPr>
          <a:xfrm>
            <a:off x="0" y="7709999"/>
            <a:ext cx="2577001" cy="2577001"/>
          </a:xfrm>
          <a:custGeom>
            <a:avLst/>
            <a:gdLst/>
            <a:ahLst/>
            <a:cxnLst/>
            <a:rect l="l" t="t" r="r" b="b"/>
            <a:pathLst>
              <a:path w="2577001" h="2577001">
                <a:moveTo>
                  <a:pt x="0" y="0"/>
                </a:moveTo>
                <a:lnTo>
                  <a:pt x="2577001" y="0"/>
                </a:lnTo>
                <a:lnTo>
                  <a:pt x="2577001" y="2577001"/>
                </a:lnTo>
                <a:lnTo>
                  <a:pt x="0" y="2577001"/>
                </a:lnTo>
                <a:lnTo>
                  <a:pt x="0" y="0"/>
                </a:lnTo>
                <a:close/>
              </a:path>
            </a:pathLst>
          </a:custGeom>
          <a:blipFill>
            <a:blip r:embed="rId6"/>
            <a:stretch>
              <a:fillRect/>
            </a:stretch>
          </a:blipFill>
        </p:spPr>
        <p:txBody>
          <a:bodyPr/>
          <a:lstStyle/>
          <a:p>
            <a:endParaRPr lang="en-GB"/>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sp>
        <p:nvSpPr>
          <p:cNvPr id="2" name="Freeform 2"/>
          <p:cNvSpPr/>
          <p:nvPr/>
        </p:nvSpPr>
        <p:spPr>
          <a:xfrm>
            <a:off x="722614" y="2046836"/>
            <a:ext cx="4063563" cy="4063563"/>
          </a:xfrm>
          <a:custGeom>
            <a:avLst/>
            <a:gdLst/>
            <a:ahLst/>
            <a:cxnLst/>
            <a:rect l="l" t="t" r="r" b="b"/>
            <a:pathLst>
              <a:path w="4063563" h="4063563">
                <a:moveTo>
                  <a:pt x="0" y="0"/>
                </a:moveTo>
                <a:lnTo>
                  <a:pt x="4063562" y="0"/>
                </a:lnTo>
                <a:lnTo>
                  <a:pt x="4063562" y="4063563"/>
                </a:lnTo>
                <a:lnTo>
                  <a:pt x="0" y="4063563"/>
                </a:lnTo>
                <a:lnTo>
                  <a:pt x="0" y="0"/>
                </a:lnTo>
                <a:close/>
              </a:path>
            </a:pathLst>
          </a:custGeom>
          <a:blipFill>
            <a:blip r:embed="rId3"/>
            <a:stretch>
              <a:fillRect/>
            </a:stretch>
          </a:blipFill>
        </p:spPr>
        <p:txBody>
          <a:bodyPr/>
          <a:lstStyle/>
          <a:p>
            <a:endParaRPr lang="en-GB"/>
          </a:p>
        </p:txBody>
      </p:sp>
      <p:sp>
        <p:nvSpPr>
          <p:cNvPr id="3" name="Freeform 3"/>
          <p:cNvSpPr/>
          <p:nvPr/>
        </p:nvSpPr>
        <p:spPr>
          <a:xfrm>
            <a:off x="7462627" y="3951962"/>
            <a:ext cx="3928355" cy="4316873"/>
          </a:xfrm>
          <a:custGeom>
            <a:avLst/>
            <a:gdLst/>
            <a:ahLst/>
            <a:cxnLst/>
            <a:rect l="l" t="t" r="r" b="b"/>
            <a:pathLst>
              <a:path w="3928355" h="4316873">
                <a:moveTo>
                  <a:pt x="0" y="0"/>
                </a:moveTo>
                <a:lnTo>
                  <a:pt x="3928354" y="0"/>
                </a:lnTo>
                <a:lnTo>
                  <a:pt x="3928354" y="4316873"/>
                </a:lnTo>
                <a:lnTo>
                  <a:pt x="0" y="4316873"/>
                </a:lnTo>
                <a:lnTo>
                  <a:pt x="0" y="0"/>
                </a:lnTo>
                <a:close/>
              </a:path>
            </a:pathLst>
          </a:custGeom>
          <a:blipFill>
            <a:blip r:embed="rId4"/>
            <a:stretch>
              <a:fillRect/>
            </a:stretch>
          </a:blipFill>
        </p:spPr>
        <p:txBody>
          <a:bodyPr/>
          <a:lstStyle/>
          <a:p>
            <a:endParaRPr lang="en-GB"/>
          </a:p>
        </p:txBody>
      </p:sp>
      <p:sp>
        <p:nvSpPr>
          <p:cNvPr id="4" name="Freeform 4"/>
          <p:cNvSpPr/>
          <p:nvPr/>
        </p:nvSpPr>
        <p:spPr>
          <a:xfrm>
            <a:off x="13095210" y="2159699"/>
            <a:ext cx="3756448" cy="3837838"/>
          </a:xfrm>
          <a:custGeom>
            <a:avLst/>
            <a:gdLst/>
            <a:ahLst/>
            <a:cxnLst/>
            <a:rect l="l" t="t" r="r" b="b"/>
            <a:pathLst>
              <a:path w="3756448" h="3837838">
                <a:moveTo>
                  <a:pt x="0" y="0"/>
                </a:moveTo>
                <a:lnTo>
                  <a:pt x="3756448" y="0"/>
                </a:lnTo>
                <a:lnTo>
                  <a:pt x="3756448" y="3837837"/>
                </a:lnTo>
                <a:lnTo>
                  <a:pt x="0" y="3837837"/>
                </a:lnTo>
                <a:lnTo>
                  <a:pt x="0" y="0"/>
                </a:lnTo>
                <a:close/>
              </a:path>
            </a:pathLst>
          </a:custGeom>
          <a:blipFill>
            <a:blip r:embed="rId5"/>
            <a:stretch>
              <a:fillRect/>
            </a:stretch>
          </a:blipFill>
        </p:spPr>
        <p:txBody>
          <a:bodyPr/>
          <a:lstStyle/>
          <a:p>
            <a:endParaRPr lang="en-GB"/>
          </a:p>
        </p:txBody>
      </p:sp>
      <p:sp>
        <p:nvSpPr>
          <p:cNvPr id="5" name="TextBox 5"/>
          <p:cNvSpPr txBox="1"/>
          <p:nvPr/>
        </p:nvSpPr>
        <p:spPr>
          <a:xfrm>
            <a:off x="6666638" y="22389"/>
            <a:ext cx="5520333" cy="2024447"/>
          </a:xfrm>
          <a:prstGeom prst="rect">
            <a:avLst/>
          </a:prstGeom>
        </p:spPr>
        <p:txBody>
          <a:bodyPr lIns="0" tIns="0" rIns="0" bIns="0" rtlCol="0" anchor="t">
            <a:spAutoFit/>
          </a:bodyPr>
          <a:lstStyle/>
          <a:p>
            <a:pPr algn="ctr">
              <a:lnSpc>
                <a:spcPts val="16516"/>
              </a:lnSpc>
            </a:pPr>
            <a:r>
              <a:rPr lang="en-US" sz="11797">
                <a:solidFill>
                  <a:srgbClr val="000C7D"/>
                </a:solidFill>
                <a:latin typeface="ADLaM Display"/>
                <a:ea typeface="ADLaM Display"/>
                <a:cs typeface="ADLaM Display"/>
                <a:sym typeface="ADLaM Display"/>
              </a:rPr>
              <a:t>Optical </a:t>
            </a:r>
          </a:p>
        </p:txBody>
      </p:sp>
      <p:sp>
        <p:nvSpPr>
          <p:cNvPr id="6" name="Freeform 2">
            <a:extLst>
              <a:ext uri="{FF2B5EF4-FFF2-40B4-BE49-F238E27FC236}">
                <a16:creationId xmlns:a16="http://schemas.microsoft.com/office/drawing/2014/main" id="{088ADC1F-06D5-8E69-3C04-9ABBE99350CC}"/>
              </a:ext>
            </a:extLst>
          </p:cNvPr>
          <p:cNvSpPr/>
          <p:nvPr/>
        </p:nvSpPr>
        <p:spPr>
          <a:xfrm>
            <a:off x="0" y="7709999"/>
            <a:ext cx="2577001" cy="2577001"/>
          </a:xfrm>
          <a:custGeom>
            <a:avLst/>
            <a:gdLst/>
            <a:ahLst/>
            <a:cxnLst/>
            <a:rect l="l" t="t" r="r" b="b"/>
            <a:pathLst>
              <a:path w="2577001" h="2577001">
                <a:moveTo>
                  <a:pt x="0" y="0"/>
                </a:moveTo>
                <a:lnTo>
                  <a:pt x="2577001" y="0"/>
                </a:lnTo>
                <a:lnTo>
                  <a:pt x="2577001" y="2577001"/>
                </a:lnTo>
                <a:lnTo>
                  <a:pt x="0" y="2577001"/>
                </a:lnTo>
                <a:lnTo>
                  <a:pt x="0" y="0"/>
                </a:lnTo>
                <a:close/>
              </a:path>
            </a:pathLst>
          </a:custGeom>
          <a:blipFill>
            <a:blip r:embed="rId6"/>
            <a:stretch>
              <a:fillRect/>
            </a:stretch>
          </a:blipFill>
        </p:spPr>
        <p:txBody>
          <a:bodyPr/>
          <a:lstStyle/>
          <a:p>
            <a:endParaRPr lang="en-GB"/>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sp>
        <p:nvSpPr>
          <p:cNvPr id="2" name="Freeform 2"/>
          <p:cNvSpPr/>
          <p:nvPr/>
        </p:nvSpPr>
        <p:spPr>
          <a:xfrm>
            <a:off x="1028700" y="2159699"/>
            <a:ext cx="4478694" cy="4114800"/>
          </a:xfrm>
          <a:custGeom>
            <a:avLst/>
            <a:gdLst/>
            <a:ahLst/>
            <a:cxnLst/>
            <a:rect l="l" t="t" r="r" b="b"/>
            <a:pathLst>
              <a:path w="4478694" h="4114800">
                <a:moveTo>
                  <a:pt x="0" y="0"/>
                </a:moveTo>
                <a:lnTo>
                  <a:pt x="4478694" y="0"/>
                </a:lnTo>
                <a:lnTo>
                  <a:pt x="4478694"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GB"/>
          </a:p>
        </p:txBody>
      </p:sp>
      <p:sp>
        <p:nvSpPr>
          <p:cNvPr id="3" name="Freeform 3"/>
          <p:cNvSpPr/>
          <p:nvPr/>
        </p:nvSpPr>
        <p:spPr>
          <a:xfrm>
            <a:off x="6344816" y="2485141"/>
            <a:ext cx="5598367" cy="4114800"/>
          </a:xfrm>
          <a:custGeom>
            <a:avLst/>
            <a:gdLst/>
            <a:ahLst/>
            <a:cxnLst/>
            <a:rect l="l" t="t" r="r" b="b"/>
            <a:pathLst>
              <a:path w="5598367" h="4114800">
                <a:moveTo>
                  <a:pt x="0" y="0"/>
                </a:moveTo>
                <a:lnTo>
                  <a:pt x="5598368" y="0"/>
                </a:lnTo>
                <a:lnTo>
                  <a:pt x="5598368"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GB"/>
          </a:p>
        </p:txBody>
      </p:sp>
      <p:sp>
        <p:nvSpPr>
          <p:cNvPr id="4" name="Freeform 4"/>
          <p:cNvSpPr/>
          <p:nvPr/>
        </p:nvSpPr>
        <p:spPr>
          <a:xfrm>
            <a:off x="12555065" y="1945424"/>
            <a:ext cx="5062227" cy="4543349"/>
          </a:xfrm>
          <a:custGeom>
            <a:avLst/>
            <a:gdLst/>
            <a:ahLst/>
            <a:cxnLst/>
            <a:rect l="l" t="t" r="r" b="b"/>
            <a:pathLst>
              <a:path w="5062227" h="4543349">
                <a:moveTo>
                  <a:pt x="0" y="0"/>
                </a:moveTo>
                <a:lnTo>
                  <a:pt x="5062227" y="0"/>
                </a:lnTo>
                <a:lnTo>
                  <a:pt x="5062227" y="4543349"/>
                </a:lnTo>
                <a:lnTo>
                  <a:pt x="0" y="4543349"/>
                </a:lnTo>
                <a:lnTo>
                  <a:pt x="0" y="0"/>
                </a:lnTo>
                <a:close/>
              </a:path>
            </a:pathLst>
          </a:custGeom>
          <a:blipFill>
            <a:blip r:embed="rId7"/>
            <a:stretch>
              <a:fillRect/>
            </a:stretch>
          </a:blipFill>
        </p:spPr>
        <p:txBody>
          <a:bodyPr/>
          <a:lstStyle/>
          <a:p>
            <a:endParaRPr lang="en-GB"/>
          </a:p>
        </p:txBody>
      </p:sp>
      <p:sp>
        <p:nvSpPr>
          <p:cNvPr id="5" name="TextBox 5"/>
          <p:cNvSpPr txBox="1"/>
          <p:nvPr/>
        </p:nvSpPr>
        <p:spPr>
          <a:xfrm>
            <a:off x="7371488" y="22389"/>
            <a:ext cx="4110633" cy="2024447"/>
          </a:xfrm>
          <a:prstGeom prst="rect">
            <a:avLst/>
          </a:prstGeom>
        </p:spPr>
        <p:txBody>
          <a:bodyPr lIns="0" tIns="0" rIns="0" bIns="0" rtlCol="0" anchor="t">
            <a:spAutoFit/>
          </a:bodyPr>
          <a:lstStyle/>
          <a:p>
            <a:pPr algn="ctr">
              <a:lnSpc>
                <a:spcPts val="16516"/>
              </a:lnSpc>
            </a:pPr>
            <a:r>
              <a:rPr lang="en-US" sz="11797">
                <a:solidFill>
                  <a:srgbClr val="000C7D"/>
                </a:solidFill>
                <a:latin typeface="ADLaM Display"/>
                <a:ea typeface="ADLaM Display"/>
                <a:cs typeface="ADLaM Display"/>
                <a:sym typeface="ADLaM Display"/>
              </a:rPr>
              <a:t>Other</a:t>
            </a:r>
          </a:p>
        </p:txBody>
      </p:sp>
      <p:sp>
        <p:nvSpPr>
          <p:cNvPr id="6" name="Freeform 2">
            <a:extLst>
              <a:ext uri="{FF2B5EF4-FFF2-40B4-BE49-F238E27FC236}">
                <a16:creationId xmlns:a16="http://schemas.microsoft.com/office/drawing/2014/main" id="{06DE106F-1678-BED6-F0B5-8262728D0C53}"/>
              </a:ext>
            </a:extLst>
          </p:cNvPr>
          <p:cNvSpPr/>
          <p:nvPr/>
        </p:nvSpPr>
        <p:spPr>
          <a:xfrm>
            <a:off x="0" y="7709999"/>
            <a:ext cx="2577001" cy="2577001"/>
          </a:xfrm>
          <a:custGeom>
            <a:avLst/>
            <a:gdLst/>
            <a:ahLst/>
            <a:cxnLst/>
            <a:rect l="l" t="t" r="r" b="b"/>
            <a:pathLst>
              <a:path w="2577001" h="2577001">
                <a:moveTo>
                  <a:pt x="0" y="0"/>
                </a:moveTo>
                <a:lnTo>
                  <a:pt x="2577001" y="0"/>
                </a:lnTo>
                <a:lnTo>
                  <a:pt x="2577001" y="2577001"/>
                </a:lnTo>
                <a:lnTo>
                  <a:pt x="0" y="2577001"/>
                </a:lnTo>
                <a:lnTo>
                  <a:pt x="0" y="0"/>
                </a:lnTo>
                <a:close/>
              </a:path>
            </a:pathLst>
          </a:custGeom>
          <a:blipFill>
            <a:blip r:embed="rId8"/>
            <a:stretch>
              <a:fillRect/>
            </a:stretch>
          </a:blipFill>
        </p:spPr>
        <p:txBody>
          <a:bodyPr/>
          <a:lstStyle/>
          <a:p>
            <a:endParaRPr lang="en-GB"/>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sp>
        <p:nvSpPr>
          <p:cNvPr id="2" name="TextBox 2"/>
          <p:cNvSpPr txBox="1"/>
          <p:nvPr/>
        </p:nvSpPr>
        <p:spPr>
          <a:xfrm>
            <a:off x="6019800" y="22389"/>
            <a:ext cx="6192769" cy="2024447"/>
          </a:xfrm>
          <a:prstGeom prst="rect">
            <a:avLst/>
          </a:prstGeom>
        </p:spPr>
        <p:txBody>
          <a:bodyPr wrap="square" lIns="0" tIns="0" rIns="0" bIns="0" rtlCol="0" anchor="t">
            <a:spAutoFit/>
          </a:bodyPr>
          <a:lstStyle/>
          <a:p>
            <a:pPr algn="ctr">
              <a:lnSpc>
                <a:spcPts val="16516"/>
              </a:lnSpc>
            </a:pPr>
            <a:r>
              <a:rPr lang="en-US" sz="11797" dirty="0">
                <a:solidFill>
                  <a:srgbClr val="000C7D"/>
                </a:solidFill>
                <a:latin typeface="ADLaM Display"/>
                <a:ea typeface="ADLaM Display"/>
                <a:cs typeface="ADLaM Display"/>
                <a:sym typeface="ADLaM Display"/>
              </a:rPr>
              <a:t>Storage</a:t>
            </a:r>
          </a:p>
        </p:txBody>
      </p:sp>
      <p:sp>
        <p:nvSpPr>
          <p:cNvPr id="3" name="TextBox 3"/>
          <p:cNvSpPr txBox="1"/>
          <p:nvPr/>
        </p:nvSpPr>
        <p:spPr>
          <a:xfrm>
            <a:off x="0" y="2366521"/>
            <a:ext cx="18288000" cy="2089150"/>
          </a:xfrm>
          <a:prstGeom prst="rect">
            <a:avLst/>
          </a:prstGeom>
        </p:spPr>
        <p:txBody>
          <a:bodyPr lIns="0" tIns="0" rIns="0" bIns="0" rtlCol="0" anchor="t">
            <a:spAutoFit/>
          </a:bodyPr>
          <a:lstStyle/>
          <a:p>
            <a:pPr algn="ctr">
              <a:lnSpc>
                <a:spcPts val="5599"/>
              </a:lnSpc>
              <a:spcBef>
                <a:spcPct val="0"/>
              </a:spcBef>
            </a:pPr>
            <a:r>
              <a:rPr lang="en-US" sz="3999">
                <a:solidFill>
                  <a:srgbClr val="000C7D"/>
                </a:solidFill>
                <a:latin typeface="ADLaM Display"/>
                <a:ea typeface="ADLaM Display"/>
                <a:cs typeface="ADLaM Display"/>
                <a:sym typeface="ADLaM Display"/>
              </a:rPr>
              <a:t>A university provides lecture recordings and learning resources to students in remote areas. They need a cheap way to distribute the material that doesn’t require internet access</a:t>
            </a:r>
          </a:p>
        </p:txBody>
      </p:sp>
      <p:sp>
        <p:nvSpPr>
          <p:cNvPr id="4" name="TextBox 4"/>
          <p:cNvSpPr txBox="1"/>
          <p:nvPr/>
        </p:nvSpPr>
        <p:spPr>
          <a:xfrm>
            <a:off x="565608" y="4779521"/>
            <a:ext cx="17722392" cy="2089150"/>
          </a:xfrm>
          <a:prstGeom prst="rect">
            <a:avLst/>
          </a:prstGeom>
        </p:spPr>
        <p:txBody>
          <a:bodyPr lIns="0" tIns="0" rIns="0" bIns="0" rtlCol="0" anchor="t">
            <a:spAutoFit/>
          </a:bodyPr>
          <a:lstStyle/>
          <a:p>
            <a:pPr algn="ctr">
              <a:lnSpc>
                <a:spcPts val="5599"/>
              </a:lnSpc>
              <a:spcBef>
                <a:spcPct val="0"/>
              </a:spcBef>
            </a:pPr>
            <a:r>
              <a:rPr lang="en-US" sz="3999">
                <a:solidFill>
                  <a:srgbClr val="000C7D"/>
                </a:solidFill>
                <a:latin typeface="ADLaM Display"/>
                <a:ea typeface="ADLaM Display"/>
                <a:cs typeface="ADLaM Display"/>
                <a:sym typeface="ADLaM Display"/>
              </a:rPr>
              <a:t>A graphic designer uses design software that needs fast access to large project files. They need storage that makes the computer run quickly and reliably, even when moving between offices.</a:t>
            </a:r>
          </a:p>
        </p:txBody>
      </p:sp>
      <p:sp>
        <p:nvSpPr>
          <p:cNvPr id="5" name="TextBox 5"/>
          <p:cNvSpPr txBox="1"/>
          <p:nvPr/>
        </p:nvSpPr>
        <p:spPr>
          <a:xfrm>
            <a:off x="282804" y="7527695"/>
            <a:ext cx="18288000" cy="2089150"/>
          </a:xfrm>
          <a:prstGeom prst="rect">
            <a:avLst/>
          </a:prstGeom>
        </p:spPr>
        <p:txBody>
          <a:bodyPr lIns="0" tIns="0" rIns="0" bIns="0" rtlCol="0" anchor="t">
            <a:spAutoFit/>
          </a:bodyPr>
          <a:lstStyle/>
          <a:p>
            <a:pPr algn="ctr">
              <a:lnSpc>
                <a:spcPts val="5599"/>
              </a:lnSpc>
              <a:spcBef>
                <a:spcPct val="0"/>
              </a:spcBef>
            </a:pPr>
            <a:r>
              <a:rPr lang="en-US" sz="3999">
                <a:solidFill>
                  <a:srgbClr val="000C7D"/>
                </a:solidFill>
                <a:latin typeface="ADLaM Display"/>
                <a:ea typeface="ADLaM Display"/>
                <a:cs typeface="ADLaM Display"/>
                <a:sym typeface="ADLaM Display"/>
              </a:rPr>
              <a:t>A small business needs to back up years of customer records and project files. They want lots of storage space at a low cost, but don’t mind if access is slower.</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sp>
        <p:nvSpPr>
          <p:cNvPr id="2" name="TextBox 2"/>
          <p:cNvSpPr txBox="1"/>
          <p:nvPr/>
        </p:nvSpPr>
        <p:spPr>
          <a:xfrm>
            <a:off x="820391" y="152842"/>
            <a:ext cx="16084648" cy="1749561"/>
          </a:xfrm>
          <a:prstGeom prst="rect">
            <a:avLst/>
          </a:prstGeom>
        </p:spPr>
        <p:txBody>
          <a:bodyPr lIns="0" tIns="0" rIns="0" bIns="0" rtlCol="0" anchor="t">
            <a:spAutoFit/>
          </a:bodyPr>
          <a:lstStyle/>
          <a:p>
            <a:pPr algn="ctr">
              <a:lnSpc>
                <a:spcPts val="14486"/>
              </a:lnSpc>
            </a:pPr>
            <a:r>
              <a:rPr lang="en-US" sz="10347" dirty="0">
                <a:solidFill>
                  <a:srgbClr val="000C7D"/>
                </a:solidFill>
                <a:latin typeface="ADLaM Display"/>
                <a:ea typeface="ADLaM Display"/>
                <a:cs typeface="ADLaM Display"/>
                <a:sym typeface="ADLaM Display"/>
              </a:rPr>
              <a:t>Graphics Processing Units</a:t>
            </a:r>
          </a:p>
        </p:txBody>
      </p:sp>
      <p:sp>
        <p:nvSpPr>
          <p:cNvPr id="3" name="Freeform 3"/>
          <p:cNvSpPr/>
          <p:nvPr/>
        </p:nvSpPr>
        <p:spPr>
          <a:xfrm>
            <a:off x="5179794" y="3238500"/>
            <a:ext cx="7928412" cy="5490425"/>
          </a:xfrm>
          <a:custGeom>
            <a:avLst/>
            <a:gdLst/>
            <a:ahLst/>
            <a:cxnLst/>
            <a:rect l="l" t="t" r="r" b="b"/>
            <a:pathLst>
              <a:path w="7928412" h="5490425">
                <a:moveTo>
                  <a:pt x="0" y="0"/>
                </a:moveTo>
                <a:lnTo>
                  <a:pt x="7928412" y="0"/>
                </a:lnTo>
                <a:lnTo>
                  <a:pt x="7928412" y="5490426"/>
                </a:lnTo>
                <a:lnTo>
                  <a:pt x="0" y="5490426"/>
                </a:lnTo>
                <a:lnTo>
                  <a:pt x="0" y="0"/>
                </a:lnTo>
                <a:close/>
              </a:path>
            </a:pathLst>
          </a:custGeom>
          <a:blipFill>
            <a:blip r:embed="rId3"/>
            <a:stretch>
              <a:fillRect/>
            </a:stretch>
          </a:blipFill>
        </p:spPr>
        <p:txBody>
          <a:bodyPr/>
          <a:lstStyle/>
          <a:p>
            <a:endParaRPr lang="en-GB"/>
          </a:p>
        </p:txBody>
      </p:sp>
      <p:sp>
        <p:nvSpPr>
          <p:cNvPr id="4" name="Freeform 2">
            <a:extLst>
              <a:ext uri="{FF2B5EF4-FFF2-40B4-BE49-F238E27FC236}">
                <a16:creationId xmlns:a16="http://schemas.microsoft.com/office/drawing/2014/main" id="{A007A4BD-58BB-59AC-192C-C8DCA64DDCE4}"/>
              </a:ext>
            </a:extLst>
          </p:cNvPr>
          <p:cNvSpPr/>
          <p:nvPr/>
        </p:nvSpPr>
        <p:spPr>
          <a:xfrm>
            <a:off x="0" y="7709999"/>
            <a:ext cx="2577001" cy="2577001"/>
          </a:xfrm>
          <a:custGeom>
            <a:avLst/>
            <a:gdLst/>
            <a:ahLst/>
            <a:cxnLst/>
            <a:rect l="l" t="t" r="r" b="b"/>
            <a:pathLst>
              <a:path w="2577001" h="2577001">
                <a:moveTo>
                  <a:pt x="0" y="0"/>
                </a:moveTo>
                <a:lnTo>
                  <a:pt x="2577001" y="0"/>
                </a:lnTo>
                <a:lnTo>
                  <a:pt x="2577001" y="2577001"/>
                </a:lnTo>
                <a:lnTo>
                  <a:pt x="0" y="2577001"/>
                </a:lnTo>
                <a:lnTo>
                  <a:pt x="0" y="0"/>
                </a:lnTo>
                <a:close/>
              </a:path>
            </a:pathLst>
          </a:custGeom>
          <a:blipFill>
            <a:blip r:embed="rId4"/>
            <a:stretch>
              <a:fillRect/>
            </a:stretch>
          </a:blipFill>
        </p:spPr>
        <p:txBody>
          <a:bodyPr/>
          <a:lstStyle/>
          <a:p>
            <a:endParaRPr lang="en-GB"/>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sp>
        <p:nvSpPr>
          <p:cNvPr id="2" name="Freeform 2"/>
          <p:cNvSpPr/>
          <p:nvPr/>
        </p:nvSpPr>
        <p:spPr>
          <a:xfrm>
            <a:off x="3917577" y="2495279"/>
            <a:ext cx="11301259" cy="6356958"/>
          </a:xfrm>
          <a:custGeom>
            <a:avLst/>
            <a:gdLst/>
            <a:ahLst/>
            <a:cxnLst/>
            <a:rect l="l" t="t" r="r" b="b"/>
            <a:pathLst>
              <a:path w="11301259" h="6356958">
                <a:moveTo>
                  <a:pt x="0" y="0"/>
                </a:moveTo>
                <a:lnTo>
                  <a:pt x="11301259" y="0"/>
                </a:lnTo>
                <a:lnTo>
                  <a:pt x="11301259" y="6356958"/>
                </a:lnTo>
                <a:lnTo>
                  <a:pt x="0" y="6356958"/>
                </a:lnTo>
                <a:lnTo>
                  <a:pt x="0" y="0"/>
                </a:lnTo>
                <a:close/>
              </a:path>
            </a:pathLst>
          </a:custGeom>
          <a:blipFill>
            <a:blip r:embed="rId3"/>
            <a:stretch>
              <a:fillRect/>
            </a:stretch>
          </a:blipFill>
        </p:spPr>
        <p:txBody>
          <a:bodyPr/>
          <a:lstStyle/>
          <a:p>
            <a:endParaRPr lang="en-GB"/>
          </a:p>
        </p:txBody>
      </p:sp>
      <p:sp>
        <p:nvSpPr>
          <p:cNvPr id="3" name="TextBox 3"/>
          <p:cNvSpPr txBox="1"/>
          <p:nvPr/>
        </p:nvSpPr>
        <p:spPr>
          <a:xfrm>
            <a:off x="2057400" y="152842"/>
            <a:ext cx="13715999" cy="1749561"/>
          </a:xfrm>
          <a:prstGeom prst="rect">
            <a:avLst/>
          </a:prstGeom>
        </p:spPr>
        <p:txBody>
          <a:bodyPr wrap="square" lIns="0" tIns="0" rIns="0" bIns="0" rtlCol="0" anchor="t">
            <a:spAutoFit/>
          </a:bodyPr>
          <a:lstStyle/>
          <a:p>
            <a:pPr algn="ctr">
              <a:lnSpc>
                <a:spcPts val="14486"/>
              </a:lnSpc>
            </a:pPr>
            <a:r>
              <a:rPr lang="en-US" sz="10347" dirty="0">
                <a:solidFill>
                  <a:srgbClr val="000C7D"/>
                </a:solidFill>
                <a:latin typeface="ADLaM Display"/>
                <a:ea typeface="ADLaM Display"/>
                <a:cs typeface="ADLaM Display"/>
                <a:sym typeface="ADLaM Display"/>
              </a:rPr>
              <a:t>Dedicated Graphics</a:t>
            </a:r>
          </a:p>
        </p:txBody>
      </p:sp>
      <p:sp>
        <p:nvSpPr>
          <p:cNvPr id="4" name="Freeform 2">
            <a:extLst>
              <a:ext uri="{FF2B5EF4-FFF2-40B4-BE49-F238E27FC236}">
                <a16:creationId xmlns:a16="http://schemas.microsoft.com/office/drawing/2014/main" id="{215FC362-0D04-66F5-BD80-EF233B5A9585}"/>
              </a:ext>
            </a:extLst>
          </p:cNvPr>
          <p:cNvSpPr/>
          <p:nvPr/>
        </p:nvSpPr>
        <p:spPr>
          <a:xfrm>
            <a:off x="0" y="7709999"/>
            <a:ext cx="2577001" cy="2577001"/>
          </a:xfrm>
          <a:custGeom>
            <a:avLst/>
            <a:gdLst/>
            <a:ahLst/>
            <a:cxnLst/>
            <a:rect l="l" t="t" r="r" b="b"/>
            <a:pathLst>
              <a:path w="2577001" h="2577001">
                <a:moveTo>
                  <a:pt x="0" y="0"/>
                </a:moveTo>
                <a:lnTo>
                  <a:pt x="2577001" y="0"/>
                </a:lnTo>
                <a:lnTo>
                  <a:pt x="2577001" y="2577001"/>
                </a:lnTo>
                <a:lnTo>
                  <a:pt x="0" y="2577001"/>
                </a:lnTo>
                <a:lnTo>
                  <a:pt x="0" y="0"/>
                </a:lnTo>
                <a:close/>
              </a:path>
            </a:pathLst>
          </a:custGeom>
          <a:blipFill>
            <a:blip r:embed="rId4"/>
            <a:stretch>
              <a:fillRect/>
            </a:stretch>
          </a:blipFill>
        </p:spPr>
        <p:txBody>
          <a:bodyPr/>
          <a:lstStyle/>
          <a:p>
            <a:endParaRPr lang="en-GB"/>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sp>
        <p:nvSpPr>
          <p:cNvPr id="2" name="Freeform 2"/>
          <p:cNvSpPr/>
          <p:nvPr/>
        </p:nvSpPr>
        <p:spPr>
          <a:xfrm>
            <a:off x="5084003" y="5725995"/>
            <a:ext cx="7557424" cy="3807053"/>
          </a:xfrm>
          <a:custGeom>
            <a:avLst/>
            <a:gdLst/>
            <a:ahLst/>
            <a:cxnLst/>
            <a:rect l="l" t="t" r="r" b="b"/>
            <a:pathLst>
              <a:path w="7557424" h="3807053">
                <a:moveTo>
                  <a:pt x="0" y="0"/>
                </a:moveTo>
                <a:lnTo>
                  <a:pt x="7557424" y="0"/>
                </a:lnTo>
                <a:lnTo>
                  <a:pt x="7557424" y="3807053"/>
                </a:lnTo>
                <a:lnTo>
                  <a:pt x="0" y="3807053"/>
                </a:lnTo>
                <a:lnTo>
                  <a:pt x="0" y="0"/>
                </a:lnTo>
                <a:close/>
              </a:path>
            </a:pathLst>
          </a:custGeom>
          <a:blipFill>
            <a:blip r:embed="rId3"/>
            <a:stretch>
              <a:fillRect/>
            </a:stretch>
          </a:blipFill>
        </p:spPr>
        <p:txBody>
          <a:bodyPr/>
          <a:lstStyle/>
          <a:p>
            <a:endParaRPr lang="en-GB"/>
          </a:p>
        </p:txBody>
      </p:sp>
      <p:sp>
        <p:nvSpPr>
          <p:cNvPr id="3" name="TextBox 3"/>
          <p:cNvSpPr txBox="1"/>
          <p:nvPr/>
        </p:nvSpPr>
        <p:spPr>
          <a:xfrm>
            <a:off x="2745882" y="152842"/>
            <a:ext cx="12233666" cy="1749561"/>
          </a:xfrm>
          <a:prstGeom prst="rect">
            <a:avLst/>
          </a:prstGeom>
        </p:spPr>
        <p:txBody>
          <a:bodyPr lIns="0" tIns="0" rIns="0" bIns="0" rtlCol="0" anchor="t">
            <a:spAutoFit/>
          </a:bodyPr>
          <a:lstStyle/>
          <a:p>
            <a:pPr algn="ctr">
              <a:lnSpc>
                <a:spcPts val="14486"/>
              </a:lnSpc>
            </a:pPr>
            <a:r>
              <a:rPr lang="en-US" sz="10347">
                <a:solidFill>
                  <a:srgbClr val="000C7D"/>
                </a:solidFill>
                <a:latin typeface="ADLaM Display"/>
                <a:ea typeface="ADLaM Display"/>
                <a:cs typeface="ADLaM Display"/>
                <a:sym typeface="ADLaM Display"/>
              </a:rPr>
              <a:t>Integrated graphics</a:t>
            </a:r>
          </a:p>
        </p:txBody>
      </p:sp>
      <p:sp>
        <p:nvSpPr>
          <p:cNvPr id="4" name="TextBox 4"/>
          <p:cNvSpPr txBox="1"/>
          <p:nvPr/>
        </p:nvSpPr>
        <p:spPr>
          <a:xfrm>
            <a:off x="0" y="4076700"/>
            <a:ext cx="18288000" cy="1384300"/>
          </a:xfrm>
          <a:prstGeom prst="rect">
            <a:avLst/>
          </a:prstGeom>
        </p:spPr>
        <p:txBody>
          <a:bodyPr lIns="0" tIns="0" rIns="0" bIns="0" rtlCol="0" anchor="t">
            <a:spAutoFit/>
          </a:bodyPr>
          <a:lstStyle/>
          <a:p>
            <a:pPr algn="ctr">
              <a:lnSpc>
                <a:spcPts val="5599"/>
              </a:lnSpc>
              <a:spcBef>
                <a:spcPct val="0"/>
              </a:spcBef>
            </a:pPr>
            <a:r>
              <a:rPr lang="en-US" sz="3999" dirty="0">
                <a:solidFill>
                  <a:srgbClr val="000C7D"/>
                </a:solidFill>
                <a:latin typeface="ADLaM Display"/>
                <a:ea typeface="ADLaM Display"/>
                <a:cs typeface="ADLaM Display"/>
                <a:sym typeface="ADLaM Display"/>
              </a:rPr>
              <a:t>Integrated graphics are usually integrated with the CPU or motherboard and share RAM </a:t>
            </a:r>
          </a:p>
        </p:txBody>
      </p:sp>
      <p:sp>
        <p:nvSpPr>
          <p:cNvPr id="5" name="Freeform 2">
            <a:extLst>
              <a:ext uri="{FF2B5EF4-FFF2-40B4-BE49-F238E27FC236}">
                <a16:creationId xmlns:a16="http://schemas.microsoft.com/office/drawing/2014/main" id="{62F2F989-A60E-79CA-5090-275A179CE6D3}"/>
              </a:ext>
            </a:extLst>
          </p:cNvPr>
          <p:cNvSpPr/>
          <p:nvPr/>
        </p:nvSpPr>
        <p:spPr>
          <a:xfrm>
            <a:off x="0" y="7709999"/>
            <a:ext cx="2577001" cy="2577001"/>
          </a:xfrm>
          <a:custGeom>
            <a:avLst/>
            <a:gdLst/>
            <a:ahLst/>
            <a:cxnLst/>
            <a:rect l="l" t="t" r="r" b="b"/>
            <a:pathLst>
              <a:path w="2577001" h="2577001">
                <a:moveTo>
                  <a:pt x="0" y="0"/>
                </a:moveTo>
                <a:lnTo>
                  <a:pt x="2577001" y="0"/>
                </a:lnTo>
                <a:lnTo>
                  <a:pt x="2577001" y="2577001"/>
                </a:lnTo>
                <a:lnTo>
                  <a:pt x="0" y="2577001"/>
                </a:lnTo>
                <a:lnTo>
                  <a:pt x="0" y="0"/>
                </a:lnTo>
                <a:close/>
              </a:path>
            </a:pathLst>
          </a:custGeom>
          <a:blipFill>
            <a:blip r:embed="rId4"/>
            <a:stretch>
              <a:fillRect/>
            </a:stretch>
          </a:blipFill>
        </p:spPr>
        <p:txBody>
          <a:bodyPr/>
          <a:lstStyle/>
          <a:p>
            <a:endParaRPr lang="en-GB"/>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sp>
        <p:nvSpPr>
          <p:cNvPr id="2" name="Freeform 2"/>
          <p:cNvSpPr/>
          <p:nvPr/>
        </p:nvSpPr>
        <p:spPr>
          <a:xfrm>
            <a:off x="249696" y="7455489"/>
            <a:ext cx="2577001" cy="2577001"/>
          </a:xfrm>
          <a:custGeom>
            <a:avLst/>
            <a:gdLst/>
            <a:ahLst/>
            <a:cxnLst/>
            <a:rect l="l" t="t" r="r" b="b"/>
            <a:pathLst>
              <a:path w="2577001" h="2577001">
                <a:moveTo>
                  <a:pt x="0" y="0"/>
                </a:moveTo>
                <a:lnTo>
                  <a:pt x="2577001" y="0"/>
                </a:lnTo>
                <a:lnTo>
                  <a:pt x="2577001" y="2577001"/>
                </a:lnTo>
                <a:lnTo>
                  <a:pt x="0" y="2577001"/>
                </a:lnTo>
                <a:lnTo>
                  <a:pt x="0" y="0"/>
                </a:lnTo>
                <a:close/>
              </a:path>
            </a:pathLst>
          </a:custGeom>
          <a:blipFill>
            <a:blip r:embed="rId2"/>
            <a:stretch>
              <a:fillRect/>
            </a:stretch>
          </a:blipFill>
        </p:spPr>
        <p:txBody>
          <a:bodyPr/>
          <a:lstStyle/>
          <a:p>
            <a:endParaRPr lang="en-GB"/>
          </a:p>
        </p:txBody>
      </p:sp>
      <p:sp>
        <p:nvSpPr>
          <p:cNvPr id="3" name="Freeform 3"/>
          <p:cNvSpPr/>
          <p:nvPr/>
        </p:nvSpPr>
        <p:spPr>
          <a:xfrm>
            <a:off x="3171183" y="1983186"/>
            <a:ext cx="11301259" cy="4404648"/>
          </a:xfrm>
          <a:custGeom>
            <a:avLst/>
            <a:gdLst/>
            <a:ahLst/>
            <a:cxnLst/>
            <a:rect l="l" t="t" r="r" b="b"/>
            <a:pathLst>
              <a:path w="11301259" h="4404648">
                <a:moveTo>
                  <a:pt x="0" y="0"/>
                </a:moveTo>
                <a:lnTo>
                  <a:pt x="11301259" y="0"/>
                </a:lnTo>
                <a:lnTo>
                  <a:pt x="11301259" y="4404648"/>
                </a:lnTo>
                <a:lnTo>
                  <a:pt x="0" y="4404648"/>
                </a:lnTo>
                <a:lnTo>
                  <a:pt x="0" y="0"/>
                </a:lnTo>
                <a:close/>
              </a:path>
            </a:pathLst>
          </a:custGeom>
          <a:blipFill>
            <a:blip r:embed="rId3"/>
            <a:stretch>
              <a:fillRect t="-673" b="-673"/>
            </a:stretch>
          </a:blipFill>
        </p:spPr>
        <p:txBody>
          <a:bodyPr/>
          <a:lstStyle/>
          <a:p>
            <a:endParaRPr lang="en-GB"/>
          </a:p>
        </p:txBody>
      </p:sp>
      <p:sp>
        <p:nvSpPr>
          <p:cNvPr id="4" name="Freeform 4"/>
          <p:cNvSpPr/>
          <p:nvPr/>
        </p:nvSpPr>
        <p:spPr>
          <a:xfrm>
            <a:off x="3171183" y="6387834"/>
            <a:ext cx="11301259" cy="3644656"/>
          </a:xfrm>
          <a:custGeom>
            <a:avLst/>
            <a:gdLst/>
            <a:ahLst/>
            <a:cxnLst/>
            <a:rect l="l" t="t" r="r" b="b"/>
            <a:pathLst>
              <a:path w="11301259" h="3644656">
                <a:moveTo>
                  <a:pt x="0" y="0"/>
                </a:moveTo>
                <a:lnTo>
                  <a:pt x="11301259" y="0"/>
                </a:lnTo>
                <a:lnTo>
                  <a:pt x="11301259" y="3644656"/>
                </a:lnTo>
                <a:lnTo>
                  <a:pt x="0" y="3644656"/>
                </a:lnTo>
                <a:lnTo>
                  <a:pt x="0" y="0"/>
                </a:lnTo>
                <a:close/>
              </a:path>
            </a:pathLst>
          </a:custGeom>
          <a:blipFill>
            <a:blip r:embed="rId4"/>
            <a:stretch>
              <a:fillRect/>
            </a:stretch>
          </a:blipFill>
        </p:spPr>
        <p:txBody>
          <a:bodyPr/>
          <a:lstStyle/>
          <a:p>
            <a:endParaRPr lang="en-GB"/>
          </a:p>
        </p:txBody>
      </p:sp>
      <p:sp>
        <p:nvSpPr>
          <p:cNvPr id="5" name="TextBox 5"/>
          <p:cNvSpPr txBox="1"/>
          <p:nvPr/>
        </p:nvSpPr>
        <p:spPr>
          <a:xfrm>
            <a:off x="2968873" y="404918"/>
            <a:ext cx="12350254" cy="1226823"/>
          </a:xfrm>
          <a:prstGeom prst="rect">
            <a:avLst/>
          </a:prstGeom>
        </p:spPr>
        <p:txBody>
          <a:bodyPr lIns="0" tIns="0" rIns="0" bIns="0" rtlCol="0" anchor="t">
            <a:spAutoFit/>
          </a:bodyPr>
          <a:lstStyle/>
          <a:p>
            <a:pPr algn="ctr">
              <a:lnSpc>
                <a:spcPts val="10079"/>
              </a:lnSpc>
            </a:pPr>
            <a:r>
              <a:rPr lang="en-US" sz="7199">
                <a:solidFill>
                  <a:srgbClr val="000C7D"/>
                </a:solidFill>
                <a:latin typeface="ADLaM Display"/>
                <a:ea typeface="ADLaM Display"/>
                <a:cs typeface="ADLaM Display"/>
                <a:sym typeface="ADLaM Display"/>
              </a:rPr>
              <a:t>Accessing class powerpoints</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sp>
        <p:nvSpPr>
          <p:cNvPr id="2" name="Freeform 2"/>
          <p:cNvSpPr/>
          <p:nvPr/>
        </p:nvSpPr>
        <p:spPr>
          <a:xfrm>
            <a:off x="6466639" y="4050833"/>
            <a:ext cx="5354721" cy="5207467"/>
          </a:xfrm>
          <a:custGeom>
            <a:avLst/>
            <a:gdLst/>
            <a:ahLst/>
            <a:cxnLst/>
            <a:rect l="l" t="t" r="r" b="b"/>
            <a:pathLst>
              <a:path w="5354721" h="5207467">
                <a:moveTo>
                  <a:pt x="0" y="0"/>
                </a:moveTo>
                <a:lnTo>
                  <a:pt x="5354722" y="0"/>
                </a:lnTo>
                <a:lnTo>
                  <a:pt x="5354722" y="5207467"/>
                </a:lnTo>
                <a:lnTo>
                  <a:pt x="0" y="5207467"/>
                </a:lnTo>
                <a:lnTo>
                  <a:pt x="0" y="0"/>
                </a:lnTo>
                <a:close/>
              </a:path>
            </a:pathLst>
          </a:custGeom>
          <a:blipFill>
            <a:blip r:embed="rId3"/>
            <a:stretch>
              <a:fillRect/>
            </a:stretch>
          </a:blipFill>
        </p:spPr>
        <p:txBody>
          <a:bodyPr/>
          <a:lstStyle/>
          <a:p>
            <a:endParaRPr lang="en-GB"/>
          </a:p>
        </p:txBody>
      </p:sp>
      <p:sp>
        <p:nvSpPr>
          <p:cNvPr id="3" name="TextBox 3"/>
          <p:cNvSpPr txBox="1"/>
          <p:nvPr/>
        </p:nvSpPr>
        <p:spPr>
          <a:xfrm>
            <a:off x="0" y="152842"/>
            <a:ext cx="17725430" cy="3571451"/>
          </a:xfrm>
          <a:prstGeom prst="rect">
            <a:avLst/>
          </a:prstGeom>
        </p:spPr>
        <p:txBody>
          <a:bodyPr lIns="0" tIns="0" rIns="0" bIns="0" rtlCol="0" anchor="t">
            <a:spAutoFit/>
          </a:bodyPr>
          <a:lstStyle/>
          <a:p>
            <a:pPr algn="ctr">
              <a:lnSpc>
                <a:spcPts val="14486"/>
              </a:lnSpc>
            </a:pPr>
            <a:r>
              <a:rPr lang="en-US" sz="10347">
                <a:solidFill>
                  <a:srgbClr val="000C7D"/>
                </a:solidFill>
                <a:latin typeface="ADLaM Display"/>
                <a:ea typeface="ADLaM Display"/>
                <a:cs typeface="ADLaM Display"/>
                <a:sym typeface="ADLaM Display"/>
              </a:rPr>
              <a:t>Who might use different types of graphics cards?</a:t>
            </a:r>
          </a:p>
        </p:txBody>
      </p:sp>
      <p:sp>
        <p:nvSpPr>
          <p:cNvPr id="4" name="Freeform 2">
            <a:extLst>
              <a:ext uri="{FF2B5EF4-FFF2-40B4-BE49-F238E27FC236}">
                <a16:creationId xmlns:a16="http://schemas.microsoft.com/office/drawing/2014/main" id="{49934B48-E341-7A77-B447-4EFA856B058E}"/>
              </a:ext>
            </a:extLst>
          </p:cNvPr>
          <p:cNvSpPr/>
          <p:nvPr/>
        </p:nvSpPr>
        <p:spPr>
          <a:xfrm>
            <a:off x="0" y="7709999"/>
            <a:ext cx="2577001" cy="2577001"/>
          </a:xfrm>
          <a:custGeom>
            <a:avLst/>
            <a:gdLst/>
            <a:ahLst/>
            <a:cxnLst/>
            <a:rect l="l" t="t" r="r" b="b"/>
            <a:pathLst>
              <a:path w="2577001" h="2577001">
                <a:moveTo>
                  <a:pt x="0" y="0"/>
                </a:moveTo>
                <a:lnTo>
                  <a:pt x="2577001" y="0"/>
                </a:lnTo>
                <a:lnTo>
                  <a:pt x="2577001" y="2577001"/>
                </a:lnTo>
                <a:lnTo>
                  <a:pt x="0" y="2577001"/>
                </a:lnTo>
                <a:lnTo>
                  <a:pt x="0" y="0"/>
                </a:lnTo>
                <a:close/>
              </a:path>
            </a:pathLst>
          </a:custGeom>
          <a:blipFill>
            <a:blip r:embed="rId4"/>
            <a:stretch>
              <a:fillRect/>
            </a:stretch>
          </a:blipFill>
        </p:spPr>
        <p:txBody>
          <a:bodyPr/>
          <a:lstStyle/>
          <a:p>
            <a:endParaRPr lang="en-GB"/>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sp>
        <p:nvSpPr>
          <p:cNvPr id="2" name="TextBox 2"/>
          <p:cNvSpPr txBox="1"/>
          <p:nvPr/>
        </p:nvSpPr>
        <p:spPr>
          <a:xfrm>
            <a:off x="5862538" y="449344"/>
            <a:ext cx="6562924" cy="1708206"/>
          </a:xfrm>
          <a:prstGeom prst="rect">
            <a:avLst/>
          </a:prstGeom>
        </p:spPr>
        <p:txBody>
          <a:bodyPr lIns="0" tIns="0" rIns="0" bIns="0" rtlCol="0" anchor="t">
            <a:spAutoFit/>
          </a:bodyPr>
          <a:lstStyle/>
          <a:p>
            <a:pPr algn="ctr">
              <a:lnSpc>
                <a:spcPts val="13996"/>
              </a:lnSpc>
            </a:pPr>
            <a:r>
              <a:rPr lang="en-US" sz="9997" dirty="0">
                <a:solidFill>
                  <a:srgbClr val="000C7D"/>
                </a:solidFill>
                <a:latin typeface="ADLaM Display"/>
                <a:ea typeface="ADLaM Display"/>
                <a:cs typeface="ADLaM Display"/>
                <a:sym typeface="ADLaM Display"/>
              </a:rPr>
              <a:t>Questions</a:t>
            </a:r>
          </a:p>
        </p:txBody>
      </p:sp>
      <p:grpSp>
        <p:nvGrpSpPr>
          <p:cNvPr id="3" name="Group 3"/>
          <p:cNvGrpSpPr/>
          <p:nvPr/>
        </p:nvGrpSpPr>
        <p:grpSpPr>
          <a:xfrm>
            <a:off x="4543514" y="3809531"/>
            <a:ext cx="9200973" cy="5750608"/>
            <a:chOff x="0" y="0"/>
            <a:chExt cx="12267964" cy="7667477"/>
          </a:xfrm>
        </p:grpSpPr>
        <p:sp>
          <p:nvSpPr>
            <p:cNvPr id="4" name="Freeform 4"/>
            <p:cNvSpPr/>
            <p:nvPr/>
          </p:nvSpPr>
          <p:spPr>
            <a:xfrm>
              <a:off x="0" y="0"/>
              <a:ext cx="12267946" cy="7667498"/>
            </a:xfrm>
            <a:custGeom>
              <a:avLst/>
              <a:gdLst/>
              <a:ahLst/>
              <a:cxnLst/>
              <a:rect l="l" t="t" r="r" b="b"/>
              <a:pathLst>
                <a:path w="12267946" h="7667498">
                  <a:moveTo>
                    <a:pt x="0" y="0"/>
                  </a:moveTo>
                  <a:lnTo>
                    <a:pt x="12267946" y="0"/>
                  </a:lnTo>
                  <a:lnTo>
                    <a:pt x="12267946" y="7667498"/>
                  </a:lnTo>
                  <a:lnTo>
                    <a:pt x="0" y="7667498"/>
                  </a:lnTo>
                  <a:lnTo>
                    <a:pt x="0" y="0"/>
                  </a:lnTo>
                  <a:close/>
                </a:path>
              </a:pathLst>
            </a:custGeom>
            <a:blipFill>
              <a:blip r:embed="rId3"/>
              <a:stretch>
                <a:fillRect l="-48" r="-48"/>
              </a:stretch>
            </a:blipFill>
          </p:spPr>
          <p:txBody>
            <a:bodyPr/>
            <a:lstStyle/>
            <a:p>
              <a:endParaRPr lang="en-GB"/>
            </a:p>
          </p:txBody>
        </p:sp>
      </p:grpSp>
      <p:sp>
        <p:nvSpPr>
          <p:cNvPr id="5" name="Freeform 2">
            <a:extLst>
              <a:ext uri="{FF2B5EF4-FFF2-40B4-BE49-F238E27FC236}">
                <a16:creationId xmlns:a16="http://schemas.microsoft.com/office/drawing/2014/main" id="{6DEE5D7A-AE49-3FE0-DF60-ACCA30C0ABF5}"/>
              </a:ext>
            </a:extLst>
          </p:cNvPr>
          <p:cNvSpPr/>
          <p:nvPr/>
        </p:nvSpPr>
        <p:spPr>
          <a:xfrm>
            <a:off x="0" y="7709999"/>
            <a:ext cx="2577001" cy="2577001"/>
          </a:xfrm>
          <a:custGeom>
            <a:avLst/>
            <a:gdLst/>
            <a:ahLst/>
            <a:cxnLst/>
            <a:rect l="l" t="t" r="r" b="b"/>
            <a:pathLst>
              <a:path w="2577001" h="2577001">
                <a:moveTo>
                  <a:pt x="0" y="0"/>
                </a:moveTo>
                <a:lnTo>
                  <a:pt x="2577001" y="0"/>
                </a:lnTo>
                <a:lnTo>
                  <a:pt x="2577001" y="2577001"/>
                </a:lnTo>
                <a:lnTo>
                  <a:pt x="0" y="2577001"/>
                </a:lnTo>
                <a:lnTo>
                  <a:pt x="0" y="0"/>
                </a:lnTo>
                <a:close/>
              </a:path>
            </a:pathLst>
          </a:custGeom>
          <a:blipFill>
            <a:blip r:embed="rId4"/>
            <a:stretch>
              <a:fillRect/>
            </a:stretch>
          </a:blipFill>
        </p:spPr>
        <p:txBody>
          <a:bodyPr/>
          <a:lstStyle/>
          <a:p>
            <a:endParaRPr lang="en-GB"/>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sp>
        <p:nvSpPr>
          <p:cNvPr id="2" name="TextBox 2"/>
          <p:cNvSpPr txBox="1"/>
          <p:nvPr/>
        </p:nvSpPr>
        <p:spPr>
          <a:xfrm>
            <a:off x="4876800" y="3486739"/>
            <a:ext cx="4506494" cy="2024447"/>
          </a:xfrm>
          <a:prstGeom prst="rect">
            <a:avLst/>
          </a:prstGeom>
        </p:spPr>
        <p:txBody>
          <a:bodyPr wrap="square" lIns="0" tIns="0" rIns="0" bIns="0" rtlCol="0" anchor="t">
            <a:spAutoFit/>
          </a:bodyPr>
          <a:lstStyle/>
          <a:p>
            <a:pPr algn="ctr">
              <a:lnSpc>
                <a:spcPts val="16516"/>
              </a:lnSpc>
            </a:pPr>
            <a:r>
              <a:rPr lang="en-US" sz="11797" dirty="0">
                <a:solidFill>
                  <a:srgbClr val="000C7D"/>
                </a:solidFill>
                <a:latin typeface="ADLaM Display"/>
                <a:ea typeface="ADLaM Display"/>
                <a:cs typeface="ADLaM Display"/>
                <a:sym typeface="ADLaM Display"/>
              </a:rPr>
              <a:t>Break</a:t>
            </a:r>
          </a:p>
        </p:txBody>
      </p:sp>
      <p:sp>
        <p:nvSpPr>
          <p:cNvPr id="3" name="Freeform 3"/>
          <p:cNvSpPr/>
          <p:nvPr/>
        </p:nvSpPr>
        <p:spPr>
          <a:xfrm>
            <a:off x="10805474" y="3326705"/>
            <a:ext cx="4254648" cy="2573115"/>
          </a:xfrm>
          <a:custGeom>
            <a:avLst/>
            <a:gdLst/>
            <a:ahLst/>
            <a:cxnLst/>
            <a:rect l="l" t="t" r="r" b="b"/>
            <a:pathLst>
              <a:path w="4254648" h="2573115">
                <a:moveTo>
                  <a:pt x="0" y="0"/>
                </a:moveTo>
                <a:lnTo>
                  <a:pt x="4254648" y="0"/>
                </a:lnTo>
                <a:lnTo>
                  <a:pt x="4254648" y="2573115"/>
                </a:lnTo>
                <a:lnTo>
                  <a:pt x="0" y="257311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GB"/>
          </a:p>
        </p:txBody>
      </p:sp>
      <p:sp>
        <p:nvSpPr>
          <p:cNvPr id="4" name="Freeform 2">
            <a:extLst>
              <a:ext uri="{FF2B5EF4-FFF2-40B4-BE49-F238E27FC236}">
                <a16:creationId xmlns:a16="http://schemas.microsoft.com/office/drawing/2014/main" id="{0E256A83-2C9B-AD39-61FA-7C10ECE66514}"/>
              </a:ext>
            </a:extLst>
          </p:cNvPr>
          <p:cNvSpPr/>
          <p:nvPr/>
        </p:nvSpPr>
        <p:spPr>
          <a:xfrm>
            <a:off x="0" y="7709999"/>
            <a:ext cx="2577001" cy="2577001"/>
          </a:xfrm>
          <a:custGeom>
            <a:avLst/>
            <a:gdLst/>
            <a:ahLst/>
            <a:cxnLst/>
            <a:rect l="l" t="t" r="r" b="b"/>
            <a:pathLst>
              <a:path w="2577001" h="2577001">
                <a:moveTo>
                  <a:pt x="0" y="0"/>
                </a:moveTo>
                <a:lnTo>
                  <a:pt x="2577001" y="0"/>
                </a:lnTo>
                <a:lnTo>
                  <a:pt x="2577001" y="2577001"/>
                </a:lnTo>
                <a:lnTo>
                  <a:pt x="0" y="2577001"/>
                </a:lnTo>
                <a:lnTo>
                  <a:pt x="0" y="0"/>
                </a:lnTo>
                <a:close/>
              </a:path>
            </a:pathLst>
          </a:custGeom>
          <a:blipFill>
            <a:blip r:embed="rId5"/>
            <a:stretch>
              <a:fillRect/>
            </a:stretch>
          </a:blipFill>
        </p:spPr>
        <p:txBody>
          <a:bodyPr/>
          <a:lstStyle/>
          <a:p>
            <a:endParaRPr lang="en-GB"/>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sp>
        <p:nvSpPr>
          <p:cNvPr id="2" name="Freeform 2"/>
          <p:cNvSpPr/>
          <p:nvPr/>
        </p:nvSpPr>
        <p:spPr>
          <a:xfrm>
            <a:off x="0" y="7709999"/>
            <a:ext cx="2577001" cy="2577001"/>
          </a:xfrm>
          <a:custGeom>
            <a:avLst/>
            <a:gdLst/>
            <a:ahLst/>
            <a:cxnLst/>
            <a:rect l="l" t="t" r="r" b="b"/>
            <a:pathLst>
              <a:path w="2577001" h="2577001">
                <a:moveTo>
                  <a:pt x="0" y="0"/>
                </a:moveTo>
                <a:lnTo>
                  <a:pt x="2577001" y="0"/>
                </a:lnTo>
                <a:lnTo>
                  <a:pt x="2577001" y="2577001"/>
                </a:lnTo>
                <a:lnTo>
                  <a:pt x="0" y="2577001"/>
                </a:lnTo>
                <a:lnTo>
                  <a:pt x="0" y="0"/>
                </a:lnTo>
                <a:close/>
              </a:path>
            </a:pathLst>
          </a:custGeom>
          <a:blipFill>
            <a:blip r:embed="rId3"/>
            <a:stretch>
              <a:fillRect/>
            </a:stretch>
          </a:blipFill>
        </p:spPr>
        <p:txBody>
          <a:bodyPr/>
          <a:lstStyle/>
          <a:p>
            <a:endParaRPr lang="en-GB"/>
          </a:p>
        </p:txBody>
      </p:sp>
      <p:sp>
        <p:nvSpPr>
          <p:cNvPr id="3" name="Freeform 3"/>
          <p:cNvSpPr/>
          <p:nvPr/>
        </p:nvSpPr>
        <p:spPr>
          <a:xfrm>
            <a:off x="19050" y="0"/>
            <a:ext cx="3761685" cy="3444070"/>
          </a:xfrm>
          <a:custGeom>
            <a:avLst/>
            <a:gdLst/>
            <a:ahLst/>
            <a:cxnLst/>
            <a:rect l="l" t="t" r="r" b="b"/>
            <a:pathLst>
              <a:path w="3761685" h="3444070">
                <a:moveTo>
                  <a:pt x="0" y="0"/>
                </a:moveTo>
                <a:lnTo>
                  <a:pt x="3761685" y="0"/>
                </a:lnTo>
                <a:lnTo>
                  <a:pt x="3761685" y="3444070"/>
                </a:lnTo>
                <a:lnTo>
                  <a:pt x="0" y="3444070"/>
                </a:lnTo>
                <a:lnTo>
                  <a:pt x="0" y="0"/>
                </a:lnTo>
                <a:close/>
              </a:path>
            </a:pathLst>
          </a:custGeom>
          <a:blipFill>
            <a:blip r:embed="rId4"/>
            <a:stretch>
              <a:fillRect t="-4611" b="-4611"/>
            </a:stretch>
          </a:blipFill>
        </p:spPr>
        <p:txBody>
          <a:bodyPr/>
          <a:lstStyle/>
          <a:p>
            <a:endParaRPr lang="en-GB"/>
          </a:p>
        </p:txBody>
      </p:sp>
      <p:sp>
        <p:nvSpPr>
          <p:cNvPr id="4" name="TextBox 4"/>
          <p:cNvSpPr txBox="1"/>
          <p:nvPr/>
        </p:nvSpPr>
        <p:spPr>
          <a:xfrm>
            <a:off x="565608" y="3401945"/>
            <a:ext cx="17722392" cy="5626143"/>
          </a:xfrm>
          <a:prstGeom prst="rect">
            <a:avLst/>
          </a:prstGeom>
        </p:spPr>
        <p:txBody>
          <a:bodyPr lIns="0" tIns="0" rIns="0" bIns="0" rtlCol="0" anchor="t">
            <a:spAutoFit/>
          </a:bodyPr>
          <a:lstStyle/>
          <a:p>
            <a:pPr algn="ctr">
              <a:lnSpc>
                <a:spcPts val="11197"/>
              </a:lnSpc>
            </a:pPr>
            <a:r>
              <a:rPr lang="en-US" sz="7998">
                <a:solidFill>
                  <a:srgbClr val="000C7D"/>
                </a:solidFill>
                <a:latin typeface="ADLaM Display"/>
                <a:ea typeface="ADLaM Display"/>
                <a:cs typeface="ADLaM Display"/>
                <a:sym typeface="ADLaM Display"/>
              </a:rPr>
              <a:t>Individually, look at the spec sheets of the devices provided around the room, and fill out part 1 of your worksheet </a:t>
            </a:r>
          </a:p>
        </p:txBody>
      </p:sp>
      <p:sp>
        <p:nvSpPr>
          <p:cNvPr id="5" name="Freeform 5"/>
          <p:cNvSpPr/>
          <p:nvPr/>
        </p:nvSpPr>
        <p:spPr>
          <a:xfrm>
            <a:off x="16565965" y="120192"/>
            <a:ext cx="1601844" cy="1601844"/>
          </a:xfrm>
          <a:custGeom>
            <a:avLst/>
            <a:gdLst/>
            <a:ahLst/>
            <a:cxnLst/>
            <a:rect l="l" t="t" r="r" b="b"/>
            <a:pathLst>
              <a:path w="1601844" h="1601844">
                <a:moveTo>
                  <a:pt x="0" y="0"/>
                </a:moveTo>
                <a:lnTo>
                  <a:pt x="1601843" y="0"/>
                </a:lnTo>
                <a:lnTo>
                  <a:pt x="1601843" y="1601843"/>
                </a:lnTo>
                <a:lnTo>
                  <a:pt x="0" y="160184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GB"/>
          </a:p>
        </p:txBody>
      </p:sp>
      <p:sp>
        <p:nvSpPr>
          <p:cNvPr id="6" name="TextBox 6"/>
          <p:cNvSpPr txBox="1"/>
          <p:nvPr/>
        </p:nvSpPr>
        <p:spPr>
          <a:xfrm>
            <a:off x="3780735" y="838200"/>
            <a:ext cx="12892783" cy="1708206"/>
          </a:xfrm>
          <a:prstGeom prst="rect">
            <a:avLst/>
          </a:prstGeom>
        </p:spPr>
        <p:txBody>
          <a:bodyPr lIns="0" tIns="0" rIns="0" bIns="0" rtlCol="0" anchor="t">
            <a:spAutoFit/>
          </a:bodyPr>
          <a:lstStyle/>
          <a:p>
            <a:pPr algn="ctr">
              <a:lnSpc>
                <a:spcPts val="13996"/>
              </a:lnSpc>
            </a:pPr>
            <a:r>
              <a:rPr lang="en-US" sz="9997">
                <a:solidFill>
                  <a:srgbClr val="000C7D"/>
                </a:solidFill>
                <a:latin typeface="ADLaM Display"/>
                <a:ea typeface="ADLaM Display"/>
                <a:cs typeface="ADLaM Display"/>
                <a:sym typeface="ADLaM Display"/>
              </a:rPr>
              <a:t>Device Specs Activity</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sp>
        <p:nvSpPr>
          <p:cNvPr id="2" name="Freeform 2"/>
          <p:cNvSpPr/>
          <p:nvPr/>
        </p:nvSpPr>
        <p:spPr>
          <a:xfrm>
            <a:off x="0" y="7709999"/>
            <a:ext cx="2577001" cy="2577001"/>
          </a:xfrm>
          <a:custGeom>
            <a:avLst/>
            <a:gdLst/>
            <a:ahLst/>
            <a:cxnLst/>
            <a:rect l="l" t="t" r="r" b="b"/>
            <a:pathLst>
              <a:path w="2577001" h="2577001">
                <a:moveTo>
                  <a:pt x="0" y="0"/>
                </a:moveTo>
                <a:lnTo>
                  <a:pt x="2577001" y="0"/>
                </a:lnTo>
                <a:lnTo>
                  <a:pt x="2577001" y="2577001"/>
                </a:lnTo>
                <a:lnTo>
                  <a:pt x="0" y="2577001"/>
                </a:lnTo>
                <a:lnTo>
                  <a:pt x="0" y="0"/>
                </a:lnTo>
                <a:close/>
              </a:path>
            </a:pathLst>
          </a:custGeom>
          <a:blipFill>
            <a:blip r:embed="rId3"/>
            <a:stretch>
              <a:fillRect/>
            </a:stretch>
          </a:blipFill>
        </p:spPr>
        <p:txBody>
          <a:bodyPr/>
          <a:lstStyle/>
          <a:p>
            <a:endParaRPr lang="en-GB"/>
          </a:p>
        </p:txBody>
      </p:sp>
      <p:sp>
        <p:nvSpPr>
          <p:cNvPr id="3" name="Freeform 3"/>
          <p:cNvSpPr/>
          <p:nvPr/>
        </p:nvSpPr>
        <p:spPr>
          <a:xfrm>
            <a:off x="0" y="10380"/>
            <a:ext cx="3554345" cy="3554345"/>
          </a:xfrm>
          <a:custGeom>
            <a:avLst/>
            <a:gdLst/>
            <a:ahLst/>
            <a:cxnLst/>
            <a:rect l="l" t="t" r="r" b="b"/>
            <a:pathLst>
              <a:path w="3554345" h="3554345">
                <a:moveTo>
                  <a:pt x="0" y="0"/>
                </a:moveTo>
                <a:lnTo>
                  <a:pt x="3554345" y="0"/>
                </a:lnTo>
                <a:lnTo>
                  <a:pt x="3554345" y="3554346"/>
                </a:lnTo>
                <a:lnTo>
                  <a:pt x="0" y="3554346"/>
                </a:lnTo>
                <a:lnTo>
                  <a:pt x="0" y="0"/>
                </a:lnTo>
                <a:close/>
              </a:path>
            </a:pathLst>
          </a:custGeom>
          <a:blipFill>
            <a:blip r:embed="rId4"/>
            <a:stretch>
              <a:fillRect/>
            </a:stretch>
          </a:blipFill>
        </p:spPr>
        <p:txBody>
          <a:bodyPr/>
          <a:lstStyle/>
          <a:p>
            <a:endParaRPr lang="en-GB"/>
          </a:p>
        </p:txBody>
      </p:sp>
      <p:sp>
        <p:nvSpPr>
          <p:cNvPr id="4" name="TextBox 4"/>
          <p:cNvSpPr txBox="1"/>
          <p:nvPr/>
        </p:nvSpPr>
        <p:spPr>
          <a:xfrm>
            <a:off x="565608" y="3478145"/>
            <a:ext cx="17722392" cy="8243609"/>
          </a:xfrm>
          <a:prstGeom prst="rect">
            <a:avLst/>
          </a:prstGeom>
        </p:spPr>
        <p:txBody>
          <a:bodyPr lIns="0" tIns="0" rIns="0" bIns="0" rtlCol="0" anchor="t">
            <a:spAutoFit/>
          </a:bodyPr>
          <a:lstStyle/>
          <a:p>
            <a:pPr algn="ctr">
              <a:lnSpc>
                <a:spcPts val="6577"/>
              </a:lnSpc>
            </a:pPr>
            <a:r>
              <a:rPr lang="en-US" sz="4698">
                <a:solidFill>
                  <a:srgbClr val="000C7D"/>
                </a:solidFill>
                <a:latin typeface="ADLaM Display"/>
                <a:ea typeface="ADLaM Display"/>
                <a:cs typeface="ADLaM Display"/>
                <a:sym typeface="ADLaM Display"/>
              </a:rPr>
              <a:t>Compare answers with the people next to you, decide which device is best suited to these roles, and think about why</a:t>
            </a:r>
          </a:p>
          <a:p>
            <a:pPr algn="ctr">
              <a:lnSpc>
                <a:spcPts val="6577"/>
              </a:lnSpc>
            </a:pPr>
            <a:endParaRPr lang="en-US" sz="4698">
              <a:solidFill>
                <a:srgbClr val="000C7D"/>
              </a:solidFill>
              <a:latin typeface="ADLaM Display"/>
              <a:ea typeface="ADLaM Display"/>
              <a:cs typeface="ADLaM Display"/>
              <a:sym typeface="ADLaM Display"/>
            </a:endParaRPr>
          </a:p>
          <a:p>
            <a:pPr algn="ctr">
              <a:lnSpc>
                <a:spcPts val="6577"/>
              </a:lnSpc>
            </a:pPr>
            <a:r>
              <a:rPr lang="en-US" sz="4698">
                <a:solidFill>
                  <a:srgbClr val="000C7D"/>
                </a:solidFill>
                <a:latin typeface="ADLaM Display"/>
                <a:ea typeface="ADLaM Display"/>
                <a:cs typeface="ADLaM Display"/>
                <a:sym typeface="ADLaM Display"/>
              </a:rPr>
              <a:t>-Graphic Designer</a:t>
            </a:r>
          </a:p>
          <a:p>
            <a:pPr algn="ctr">
              <a:lnSpc>
                <a:spcPts val="6577"/>
              </a:lnSpc>
            </a:pPr>
            <a:r>
              <a:rPr lang="en-US" sz="4698">
                <a:solidFill>
                  <a:srgbClr val="000C7D"/>
                </a:solidFill>
                <a:latin typeface="ADLaM Display"/>
                <a:ea typeface="ADLaM Display"/>
                <a:cs typeface="ADLaM Display"/>
                <a:sym typeface="ADLaM Display"/>
              </a:rPr>
              <a:t>-Office Worker</a:t>
            </a:r>
          </a:p>
          <a:p>
            <a:pPr algn="ctr">
              <a:lnSpc>
                <a:spcPts val="6577"/>
              </a:lnSpc>
            </a:pPr>
            <a:r>
              <a:rPr lang="en-US" sz="4698">
                <a:solidFill>
                  <a:srgbClr val="000C7D"/>
                </a:solidFill>
                <a:latin typeface="ADLaM Display"/>
                <a:ea typeface="ADLaM Display"/>
                <a:cs typeface="ADLaM Display"/>
                <a:sym typeface="ADLaM Display"/>
              </a:rPr>
              <a:t>-IT Admin</a:t>
            </a:r>
          </a:p>
          <a:p>
            <a:pPr algn="ctr">
              <a:lnSpc>
                <a:spcPts val="6577"/>
              </a:lnSpc>
            </a:pPr>
            <a:r>
              <a:rPr lang="en-US" sz="4698">
                <a:solidFill>
                  <a:srgbClr val="000C7D"/>
                </a:solidFill>
                <a:latin typeface="ADLaM Display"/>
                <a:ea typeface="ADLaM Display"/>
                <a:cs typeface="ADLaM Display"/>
                <a:sym typeface="ADLaM Display"/>
              </a:rPr>
              <a:t>-Internet of Things technician</a:t>
            </a:r>
          </a:p>
          <a:p>
            <a:pPr algn="ctr">
              <a:lnSpc>
                <a:spcPts val="6577"/>
              </a:lnSpc>
            </a:pPr>
            <a:endParaRPr lang="en-US" sz="4698">
              <a:solidFill>
                <a:srgbClr val="000C7D"/>
              </a:solidFill>
              <a:latin typeface="ADLaM Display"/>
              <a:ea typeface="ADLaM Display"/>
              <a:cs typeface="ADLaM Display"/>
              <a:sym typeface="ADLaM Display"/>
            </a:endParaRPr>
          </a:p>
          <a:p>
            <a:pPr algn="ctr">
              <a:lnSpc>
                <a:spcPts val="6577"/>
              </a:lnSpc>
            </a:pPr>
            <a:endParaRPr lang="en-US" sz="4698">
              <a:solidFill>
                <a:srgbClr val="000C7D"/>
              </a:solidFill>
              <a:latin typeface="ADLaM Display"/>
              <a:ea typeface="ADLaM Display"/>
              <a:cs typeface="ADLaM Display"/>
              <a:sym typeface="ADLaM Display"/>
            </a:endParaRPr>
          </a:p>
          <a:p>
            <a:pPr algn="ctr">
              <a:lnSpc>
                <a:spcPts val="6577"/>
              </a:lnSpc>
            </a:pPr>
            <a:endParaRPr lang="en-US" sz="4698">
              <a:solidFill>
                <a:srgbClr val="000C7D"/>
              </a:solidFill>
              <a:latin typeface="ADLaM Display"/>
              <a:ea typeface="ADLaM Display"/>
              <a:cs typeface="ADLaM Display"/>
              <a:sym typeface="ADLaM Display"/>
            </a:endParaRPr>
          </a:p>
        </p:txBody>
      </p:sp>
      <p:sp>
        <p:nvSpPr>
          <p:cNvPr id="5" name="Freeform 5"/>
          <p:cNvSpPr/>
          <p:nvPr/>
        </p:nvSpPr>
        <p:spPr>
          <a:xfrm>
            <a:off x="16353765" y="8343240"/>
            <a:ext cx="1830120" cy="1830120"/>
          </a:xfrm>
          <a:custGeom>
            <a:avLst/>
            <a:gdLst/>
            <a:ahLst/>
            <a:cxnLst/>
            <a:rect l="l" t="t" r="r" b="b"/>
            <a:pathLst>
              <a:path w="1830120" h="1830120">
                <a:moveTo>
                  <a:pt x="0" y="0"/>
                </a:moveTo>
                <a:lnTo>
                  <a:pt x="1830120" y="0"/>
                </a:lnTo>
                <a:lnTo>
                  <a:pt x="1830120" y="1830120"/>
                </a:lnTo>
                <a:lnTo>
                  <a:pt x="0" y="183012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GB"/>
          </a:p>
        </p:txBody>
      </p:sp>
      <p:sp>
        <p:nvSpPr>
          <p:cNvPr id="6" name="TextBox 6"/>
          <p:cNvSpPr txBox="1"/>
          <p:nvPr/>
        </p:nvSpPr>
        <p:spPr>
          <a:xfrm>
            <a:off x="3780735" y="838200"/>
            <a:ext cx="12892783" cy="1708206"/>
          </a:xfrm>
          <a:prstGeom prst="rect">
            <a:avLst/>
          </a:prstGeom>
        </p:spPr>
        <p:txBody>
          <a:bodyPr lIns="0" tIns="0" rIns="0" bIns="0" rtlCol="0" anchor="t">
            <a:spAutoFit/>
          </a:bodyPr>
          <a:lstStyle/>
          <a:p>
            <a:pPr algn="ctr">
              <a:lnSpc>
                <a:spcPts val="13996"/>
              </a:lnSpc>
            </a:pPr>
            <a:r>
              <a:rPr lang="en-US" sz="9997">
                <a:solidFill>
                  <a:srgbClr val="000C7D"/>
                </a:solidFill>
                <a:latin typeface="ADLaM Display"/>
                <a:ea typeface="ADLaM Display"/>
                <a:cs typeface="ADLaM Display"/>
                <a:sym typeface="ADLaM Display"/>
              </a:rPr>
              <a:t>Device Specs Activity</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sp>
        <p:nvSpPr>
          <p:cNvPr id="2" name="Freeform 2"/>
          <p:cNvSpPr/>
          <p:nvPr/>
        </p:nvSpPr>
        <p:spPr>
          <a:xfrm>
            <a:off x="0" y="0"/>
            <a:ext cx="3737485" cy="3737485"/>
          </a:xfrm>
          <a:custGeom>
            <a:avLst/>
            <a:gdLst/>
            <a:ahLst/>
            <a:cxnLst/>
            <a:rect l="l" t="t" r="r" b="b"/>
            <a:pathLst>
              <a:path w="3737485" h="3737485">
                <a:moveTo>
                  <a:pt x="0" y="0"/>
                </a:moveTo>
                <a:lnTo>
                  <a:pt x="3737485" y="0"/>
                </a:lnTo>
                <a:lnTo>
                  <a:pt x="3737485" y="3737485"/>
                </a:lnTo>
                <a:lnTo>
                  <a:pt x="0" y="3737485"/>
                </a:lnTo>
                <a:lnTo>
                  <a:pt x="0" y="0"/>
                </a:lnTo>
                <a:close/>
              </a:path>
            </a:pathLst>
          </a:custGeom>
          <a:blipFill>
            <a:blip r:embed="rId3"/>
            <a:stretch>
              <a:fillRect/>
            </a:stretch>
          </a:blipFill>
        </p:spPr>
        <p:txBody>
          <a:bodyPr/>
          <a:lstStyle/>
          <a:p>
            <a:endParaRPr lang="en-GB"/>
          </a:p>
        </p:txBody>
      </p:sp>
      <p:sp>
        <p:nvSpPr>
          <p:cNvPr id="3" name="TextBox 3"/>
          <p:cNvSpPr txBox="1"/>
          <p:nvPr/>
        </p:nvSpPr>
        <p:spPr>
          <a:xfrm>
            <a:off x="4495800" y="0"/>
            <a:ext cx="11067654" cy="1708206"/>
          </a:xfrm>
          <a:prstGeom prst="rect">
            <a:avLst/>
          </a:prstGeom>
        </p:spPr>
        <p:txBody>
          <a:bodyPr lIns="0" tIns="0" rIns="0" bIns="0" rtlCol="0" anchor="t">
            <a:spAutoFit/>
          </a:bodyPr>
          <a:lstStyle/>
          <a:p>
            <a:pPr algn="ctr">
              <a:lnSpc>
                <a:spcPts val="13996"/>
              </a:lnSpc>
            </a:pPr>
            <a:r>
              <a:rPr lang="en-US" sz="9997" dirty="0">
                <a:solidFill>
                  <a:srgbClr val="000C7D"/>
                </a:solidFill>
                <a:latin typeface="ADLaM Display"/>
                <a:ea typeface="ADLaM Display"/>
                <a:cs typeface="ADLaM Display"/>
                <a:sym typeface="ADLaM Display"/>
              </a:rPr>
              <a:t>Individual Activity</a:t>
            </a:r>
          </a:p>
        </p:txBody>
      </p:sp>
      <p:sp>
        <p:nvSpPr>
          <p:cNvPr id="4" name="TextBox 4"/>
          <p:cNvSpPr txBox="1"/>
          <p:nvPr/>
        </p:nvSpPr>
        <p:spPr>
          <a:xfrm>
            <a:off x="565608" y="3449570"/>
            <a:ext cx="17722392" cy="9296440"/>
          </a:xfrm>
          <a:prstGeom prst="rect">
            <a:avLst/>
          </a:prstGeom>
        </p:spPr>
        <p:txBody>
          <a:bodyPr lIns="0" tIns="0" rIns="0" bIns="0" rtlCol="0" anchor="t">
            <a:spAutoFit/>
          </a:bodyPr>
          <a:lstStyle/>
          <a:p>
            <a:pPr algn="ctr">
              <a:lnSpc>
                <a:spcPts val="7837"/>
              </a:lnSpc>
            </a:pPr>
            <a:r>
              <a:rPr lang="en-US" sz="5598">
                <a:solidFill>
                  <a:srgbClr val="000C7D"/>
                </a:solidFill>
                <a:latin typeface="ADLaM Display"/>
                <a:ea typeface="ADLaM Display"/>
                <a:cs typeface="ADLaM Display"/>
                <a:sym typeface="ADLaM Display"/>
              </a:rPr>
              <a:t>Choose your favorite game or software and create a PC spec based on the information we have gone through this lesson. Your budget is £1000</a:t>
            </a:r>
          </a:p>
          <a:p>
            <a:pPr algn="ctr">
              <a:lnSpc>
                <a:spcPts val="7837"/>
              </a:lnSpc>
            </a:pPr>
            <a:endParaRPr lang="en-US" sz="5598">
              <a:solidFill>
                <a:srgbClr val="000C7D"/>
              </a:solidFill>
              <a:latin typeface="ADLaM Display"/>
              <a:ea typeface="ADLaM Display"/>
              <a:cs typeface="ADLaM Display"/>
              <a:sym typeface="ADLaM Display"/>
            </a:endParaRPr>
          </a:p>
          <a:p>
            <a:pPr algn="ctr">
              <a:lnSpc>
                <a:spcPts val="7837"/>
              </a:lnSpc>
            </a:pPr>
            <a:r>
              <a:rPr lang="en-US" sz="5598">
                <a:solidFill>
                  <a:srgbClr val="000C7D"/>
                </a:solidFill>
                <a:latin typeface="ADLaM Display"/>
                <a:ea typeface="ADLaM Display"/>
                <a:cs typeface="ADLaM Display"/>
                <a:sym typeface="ADLaM Display"/>
              </a:rPr>
              <a:t>Think about which parts are worth futureproofing and why</a:t>
            </a:r>
          </a:p>
          <a:p>
            <a:pPr algn="ctr">
              <a:lnSpc>
                <a:spcPts val="8957"/>
              </a:lnSpc>
            </a:pPr>
            <a:endParaRPr lang="en-US" sz="5598">
              <a:solidFill>
                <a:srgbClr val="000C7D"/>
              </a:solidFill>
              <a:latin typeface="ADLaM Display"/>
              <a:ea typeface="ADLaM Display"/>
              <a:cs typeface="ADLaM Display"/>
              <a:sym typeface="ADLaM Display"/>
            </a:endParaRPr>
          </a:p>
          <a:p>
            <a:pPr algn="ctr">
              <a:lnSpc>
                <a:spcPts val="8957"/>
              </a:lnSpc>
            </a:pPr>
            <a:endParaRPr lang="en-US" sz="5598">
              <a:solidFill>
                <a:srgbClr val="000C7D"/>
              </a:solidFill>
              <a:latin typeface="ADLaM Display"/>
              <a:ea typeface="ADLaM Display"/>
              <a:cs typeface="ADLaM Display"/>
              <a:sym typeface="ADLaM Display"/>
            </a:endParaRPr>
          </a:p>
          <a:p>
            <a:pPr algn="ctr">
              <a:lnSpc>
                <a:spcPts val="8957"/>
              </a:lnSpc>
            </a:pPr>
            <a:endParaRPr lang="en-US" sz="5598">
              <a:solidFill>
                <a:srgbClr val="000C7D"/>
              </a:solidFill>
              <a:latin typeface="ADLaM Display"/>
              <a:ea typeface="ADLaM Display"/>
              <a:cs typeface="ADLaM Display"/>
              <a:sym typeface="ADLaM Display"/>
            </a:endParaRPr>
          </a:p>
        </p:txBody>
      </p:sp>
      <p:sp>
        <p:nvSpPr>
          <p:cNvPr id="5" name="Freeform 2">
            <a:extLst>
              <a:ext uri="{FF2B5EF4-FFF2-40B4-BE49-F238E27FC236}">
                <a16:creationId xmlns:a16="http://schemas.microsoft.com/office/drawing/2014/main" id="{E495E2D4-558A-2C61-CB81-963D17EAAF95}"/>
              </a:ext>
            </a:extLst>
          </p:cNvPr>
          <p:cNvSpPr/>
          <p:nvPr/>
        </p:nvSpPr>
        <p:spPr>
          <a:xfrm>
            <a:off x="0" y="7709999"/>
            <a:ext cx="2577001" cy="2577001"/>
          </a:xfrm>
          <a:custGeom>
            <a:avLst/>
            <a:gdLst/>
            <a:ahLst/>
            <a:cxnLst/>
            <a:rect l="l" t="t" r="r" b="b"/>
            <a:pathLst>
              <a:path w="2577001" h="2577001">
                <a:moveTo>
                  <a:pt x="0" y="0"/>
                </a:moveTo>
                <a:lnTo>
                  <a:pt x="2577001" y="0"/>
                </a:lnTo>
                <a:lnTo>
                  <a:pt x="2577001" y="2577001"/>
                </a:lnTo>
                <a:lnTo>
                  <a:pt x="0" y="2577001"/>
                </a:lnTo>
                <a:lnTo>
                  <a:pt x="0" y="0"/>
                </a:lnTo>
                <a:close/>
              </a:path>
            </a:pathLst>
          </a:custGeom>
          <a:blipFill>
            <a:blip r:embed="rId4"/>
            <a:stretch>
              <a:fillRect/>
            </a:stretch>
          </a:blipFill>
        </p:spPr>
        <p:txBody>
          <a:bodyPr/>
          <a:lstStyle/>
          <a:p>
            <a:endParaRPr lang="en-GB"/>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sp>
        <p:nvSpPr>
          <p:cNvPr id="2" name="TextBox 2"/>
          <p:cNvSpPr txBox="1"/>
          <p:nvPr/>
        </p:nvSpPr>
        <p:spPr>
          <a:xfrm>
            <a:off x="5862538" y="449344"/>
            <a:ext cx="6562924" cy="1708206"/>
          </a:xfrm>
          <a:prstGeom prst="rect">
            <a:avLst/>
          </a:prstGeom>
        </p:spPr>
        <p:txBody>
          <a:bodyPr lIns="0" tIns="0" rIns="0" bIns="0" rtlCol="0" anchor="t">
            <a:spAutoFit/>
          </a:bodyPr>
          <a:lstStyle/>
          <a:p>
            <a:pPr algn="ctr">
              <a:lnSpc>
                <a:spcPts val="13996"/>
              </a:lnSpc>
            </a:pPr>
            <a:r>
              <a:rPr lang="en-US" sz="9997" dirty="0">
                <a:solidFill>
                  <a:srgbClr val="000C7D"/>
                </a:solidFill>
                <a:latin typeface="ADLaM Display"/>
                <a:ea typeface="ADLaM Display"/>
                <a:cs typeface="ADLaM Display"/>
                <a:sym typeface="ADLaM Display"/>
              </a:rPr>
              <a:t>Questions</a:t>
            </a:r>
          </a:p>
        </p:txBody>
      </p:sp>
      <p:grpSp>
        <p:nvGrpSpPr>
          <p:cNvPr id="3" name="Group 3"/>
          <p:cNvGrpSpPr/>
          <p:nvPr/>
        </p:nvGrpSpPr>
        <p:grpSpPr>
          <a:xfrm>
            <a:off x="4543514" y="3809531"/>
            <a:ext cx="9200973" cy="5750608"/>
            <a:chOff x="0" y="0"/>
            <a:chExt cx="12267964" cy="7667477"/>
          </a:xfrm>
        </p:grpSpPr>
        <p:sp>
          <p:nvSpPr>
            <p:cNvPr id="4" name="Freeform 4"/>
            <p:cNvSpPr/>
            <p:nvPr/>
          </p:nvSpPr>
          <p:spPr>
            <a:xfrm>
              <a:off x="0" y="0"/>
              <a:ext cx="12267946" cy="7667498"/>
            </a:xfrm>
            <a:custGeom>
              <a:avLst/>
              <a:gdLst/>
              <a:ahLst/>
              <a:cxnLst/>
              <a:rect l="l" t="t" r="r" b="b"/>
              <a:pathLst>
                <a:path w="12267946" h="7667498">
                  <a:moveTo>
                    <a:pt x="0" y="0"/>
                  </a:moveTo>
                  <a:lnTo>
                    <a:pt x="12267946" y="0"/>
                  </a:lnTo>
                  <a:lnTo>
                    <a:pt x="12267946" y="7667498"/>
                  </a:lnTo>
                  <a:lnTo>
                    <a:pt x="0" y="7667498"/>
                  </a:lnTo>
                  <a:lnTo>
                    <a:pt x="0" y="0"/>
                  </a:lnTo>
                  <a:close/>
                </a:path>
              </a:pathLst>
            </a:custGeom>
            <a:blipFill>
              <a:blip r:embed="rId3"/>
              <a:stretch>
                <a:fillRect l="-48" r="-48"/>
              </a:stretch>
            </a:blipFill>
          </p:spPr>
          <p:txBody>
            <a:bodyPr/>
            <a:lstStyle/>
            <a:p>
              <a:endParaRPr lang="en-GB"/>
            </a:p>
          </p:txBody>
        </p:sp>
      </p:grpSp>
      <p:sp>
        <p:nvSpPr>
          <p:cNvPr id="5" name="Freeform 2">
            <a:extLst>
              <a:ext uri="{FF2B5EF4-FFF2-40B4-BE49-F238E27FC236}">
                <a16:creationId xmlns:a16="http://schemas.microsoft.com/office/drawing/2014/main" id="{24FE29C0-3124-0083-7080-8BB07A757310}"/>
              </a:ext>
            </a:extLst>
          </p:cNvPr>
          <p:cNvSpPr/>
          <p:nvPr/>
        </p:nvSpPr>
        <p:spPr>
          <a:xfrm>
            <a:off x="0" y="7709999"/>
            <a:ext cx="2577001" cy="2577001"/>
          </a:xfrm>
          <a:custGeom>
            <a:avLst/>
            <a:gdLst/>
            <a:ahLst/>
            <a:cxnLst/>
            <a:rect l="l" t="t" r="r" b="b"/>
            <a:pathLst>
              <a:path w="2577001" h="2577001">
                <a:moveTo>
                  <a:pt x="0" y="0"/>
                </a:moveTo>
                <a:lnTo>
                  <a:pt x="2577001" y="0"/>
                </a:lnTo>
                <a:lnTo>
                  <a:pt x="2577001" y="2577001"/>
                </a:lnTo>
                <a:lnTo>
                  <a:pt x="0" y="2577001"/>
                </a:lnTo>
                <a:lnTo>
                  <a:pt x="0" y="0"/>
                </a:lnTo>
                <a:close/>
              </a:path>
            </a:pathLst>
          </a:custGeom>
          <a:blipFill>
            <a:blip r:embed="rId4"/>
            <a:stretch>
              <a:fillRect/>
            </a:stretch>
          </a:blipFill>
        </p:spPr>
        <p:txBody>
          <a:bodyPr/>
          <a:lstStyle/>
          <a:p>
            <a:endParaRPr lang="en-GB"/>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sp>
        <p:nvSpPr>
          <p:cNvPr id="2" name="TextBox 2"/>
          <p:cNvSpPr txBox="1"/>
          <p:nvPr/>
        </p:nvSpPr>
        <p:spPr>
          <a:xfrm>
            <a:off x="6172200" y="266700"/>
            <a:ext cx="7001618" cy="1708206"/>
          </a:xfrm>
          <a:prstGeom prst="rect">
            <a:avLst/>
          </a:prstGeom>
        </p:spPr>
        <p:txBody>
          <a:bodyPr wrap="square" lIns="0" tIns="0" rIns="0" bIns="0" rtlCol="0" anchor="t">
            <a:spAutoFit/>
          </a:bodyPr>
          <a:lstStyle/>
          <a:p>
            <a:pPr algn="ctr">
              <a:lnSpc>
                <a:spcPts val="13996"/>
              </a:lnSpc>
            </a:pPr>
            <a:r>
              <a:rPr lang="en-US" sz="9997" dirty="0">
                <a:solidFill>
                  <a:srgbClr val="000C7D"/>
                </a:solidFill>
                <a:latin typeface="ADLaM Display"/>
                <a:ea typeface="ADLaM Display"/>
                <a:cs typeface="ADLaM Display"/>
                <a:sym typeface="ADLaM Display"/>
              </a:rPr>
              <a:t>Exit Ticket</a:t>
            </a:r>
          </a:p>
        </p:txBody>
      </p:sp>
      <p:sp>
        <p:nvSpPr>
          <p:cNvPr id="3" name="TextBox 3"/>
          <p:cNvSpPr txBox="1"/>
          <p:nvPr/>
        </p:nvSpPr>
        <p:spPr>
          <a:xfrm>
            <a:off x="304800" y="1992224"/>
            <a:ext cx="18288000" cy="5506759"/>
          </a:xfrm>
          <a:prstGeom prst="rect">
            <a:avLst/>
          </a:prstGeom>
        </p:spPr>
        <p:txBody>
          <a:bodyPr lIns="0" tIns="0" rIns="0" bIns="0" rtlCol="0" anchor="t">
            <a:spAutoFit/>
          </a:bodyPr>
          <a:lstStyle/>
          <a:p>
            <a:pPr algn="ctr">
              <a:lnSpc>
                <a:spcPts val="7277"/>
              </a:lnSpc>
              <a:spcBef>
                <a:spcPct val="0"/>
              </a:spcBef>
            </a:pPr>
            <a:r>
              <a:rPr lang="en-US" sz="5198" dirty="0">
                <a:solidFill>
                  <a:srgbClr val="000C7D"/>
                </a:solidFill>
                <a:latin typeface="ADLaM Display"/>
                <a:ea typeface="ADLaM Display"/>
                <a:cs typeface="ADLaM Display"/>
                <a:sym typeface="ADLaM Display"/>
              </a:rPr>
              <a:t>Think of one example in your daily life where the choice of hardware affects performance or efficiency.</a:t>
            </a:r>
          </a:p>
          <a:p>
            <a:pPr algn="ctr">
              <a:lnSpc>
                <a:spcPts val="7277"/>
              </a:lnSpc>
              <a:spcBef>
                <a:spcPct val="0"/>
              </a:spcBef>
            </a:pPr>
            <a:endParaRPr lang="en-US" sz="5198" dirty="0">
              <a:solidFill>
                <a:srgbClr val="000C7D"/>
              </a:solidFill>
              <a:latin typeface="ADLaM Display"/>
              <a:ea typeface="ADLaM Display"/>
              <a:cs typeface="ADLaM Display"/>
              <a:sym typeface="ADLaM Display"/>
            </a:endParaRPr>
          </a:p>
          <a:p>
            <a:pPr algn="ctr">
              <a:lnSpc>
                <a:spcPts val="7277"/>
              </a:lnSpc>
              <a:spcBef>
                <a:spcPct val="0"/>
              </a:spcBef>
            </a:pPr>
            <a:endParaRPr lang="en-US" sz="5198" dirty="0">
              <a:solidFill>
                <a:srgbClr val="000C7D"/>
              </a:solidFill>
              <a:latin typeface="ADLaM Display"/>
              <a:ea typeface="ADLaM Display"/>
              <a:cs typeface="ADLaM Display"/>
              <a:sym typeface="ADLaM Display"/>
            </a:endParaRPr>
          </a:p>
          <a:p>
            <a:pPr algn="ctr">
              <a:lnSpc>
                <a:spcPts val="7277"/>
              </a:lnSpc>
              <a:spcBef>
                <a:spcPct val="0"/>
              </a:spcBef>
            </a:pPr>
            <a:r>
              <a:rPr lang="en-US" sz="5198" dirty="0">
                <a:solidFill>
                  <a:srgbClr val="000C7D"/>
                </a:solidFill>
                <a:latin typeface="ADLaM Display"/>
                <a:ea typeface="ADLaM Display"/>
                <a:cs typeface="ADLaM Display"/>
                <a:sym typeface="ADLaM Display"/>
              </a:rPr>
              <a:t>Which hardware component do you think has the biggest impact on computer performance, and why?</a:t>
            </a:r>
          </a:p>
        </p:txBody>
      </p:sp>
      <p:sp>
        <p:nvSpPr>
          <p:cNvPr id="4" name="Freeform 2">
            <a:extLst>
              <a:ext uri="{FF2B5EF4-FFF2-40B4-BE49-F238E27FC236}">
                <a16:creationId xmlns:a16="http://schemas.microsoft.com/office/drawing/2014/main" id="{2E45A61D-ED46-69B0-9005-642166850470}"/>
              </a:ext>
            </a:extLst>
          </p:cNvPr>
          <p:cNvSpPr/>
          <p:nvPr/>
        </p:nvSpPr>
        <p:spPr>
          <a:xfrm>
            <a:off x="0" y="7709999"/>
            <a:ext cx="2577001" cy="2577001"/>
          </a:xfrm>
          <a:custGeom>
            <a:avLst/>
            <a:gdLst/>
            <a:ahLst/>
            <a:cxnLst/>
            <a:rect l="l" t="t" r="r" b="b"/>
            <a:pathLst>
              <a:path w="2577001" h="2577001">
                <a:moveTo>
                  <a:pt x="0" y="0"/>
                </a:moveTo>
                <a:lnTo>
                  <a:pt x="2577001" y="0"/>
                </a:lnTo>
                <a:lnTo>
                  <a:pt x="2577001" y="2577001"/>
                </a:lnTo>
                <a:lnTo>
                  <a:pt x="0" y="2577001"/>
                </a:lnTo>
                <a:lnTo>
                  <a:pt x="0" y="0"/>
                </a:lnTo>
                <a:close/>
              </a:path>
            </a:pathLst>
          </a:custGeom>
          <a:blipFill>
            <a:blip r:embed="rId3"/>
            <a:stretch>
              <a:fillRect/>
            </a:stretch>
          </a:blipFill>
        </p:spPr>
        <p:txBody>
          <a:bodyPr/>
          <a:lstStyle/>
          <a:p>
            <a:endParaRPr lang="en-GB"/>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sp>
        <p:nvSpPr>
          <p:cNvPr id="2" name="Freeform 2"/>
          <p:cNvSpPr/>
          <p:nvPr/>
        </p:nvSpPr>
        <p:spPr>
          <a:xfrm>
            <a:off x="249696" y="7455489"/>
            <a:ext cx="2577001" cy="2577001"/>
          </a:xfrm>
          <a:custGeom>
            <a:avLst/>
            <a:gdLst/>
            <a:ahLst/>
            <a:cxnLst/>
            <a:rect l="l" t="t" r="r" b="b"/>
            <a:pathLst>
              <a:path w="2577001" h="2577001">
                <a:moveTo>
                  <a:pt x="0" y="0"/>
                </a:moveTo>
                <a:lnTo>
                  <a:pt x="2577001" y="0"/>
                </a:lnTo>
                <a:lnTo>
                  <a:pt x="2577001" y="2577001"/>
                </a:lnTo>
                <a:lnTo>
                  <a:pt x="0" y="2577001"/>
                </a:lnTo>
                <a:lnTo>
                  <a:pt x="0" y="0"/>
                </a:lnTo>
                <a:close/>
              </a:path>
            </a:pathLst>
          </a:custGeom>
          <a:blipFill>
            <a:blip r:embed="rId2"/>
            <a:stretch>
              <a:fillRect/>
            </a:stretch>
          </a:blipFill>
        </p:spPr>
        <p:txBody>
          <a:bodyPr/>
          <a:lstStyle/>
          <a:p>
            <a:endParaRPr lang="en-GB"/>
          </a:p>
        </p:txBody>
      </p:sp>
      <p:sp>
        <p:nvSpPr>
          <p:cNvPr id="3" name="Freeform 3"/>
          <p:cNvSpPr/>
          <p:nvPr/>
        </p:nvSpPr>
        <p:spPr>
          <a:xfrm>
            <a:off x="0" y="2908091"/>
            <a:ext cx="3669090" cy="3045345"/>
          </a:xfrm>
          <a:custGeom>
            <a:avLst/>
            <a:gdLst/>
            <a:ahLst/>
            <a:cxnLst/>
            <a:rect l="l" t="t" r="r" b="b"/>
            <a:pathLst>
              <a:path w="3669090" h="3045345">
                <a:moveTo>
                  <a:pt x="0" y="0"/>
                </a:moveTo>
                <a:lnTo>
                  <a:pt x="3669090" y="0"/>
                </a:lnTo>
                <a:lnTo>
                  <a:pt x="3669090" y="3045345"/>
                </a:lnTo>
                <a:lnTo>
                  <a:pt x="0" y="304534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GB"/>
          </a:p>
        </p:txBody>
      </p:sp>
      <p:sp>
        <p:nvSpPr>
          <p:cNvPr id="4" name="TextBox 4"/>
          <p:cNvSpPr txBox="1"/>
          <p:nvPr/>
        </p:nvSpPr>
        <p:spPr>
          <a:xfrm>
            <a:off x="4831010" y="404918"/>
            <a:ext cx="8625979" cy="2503173"/>
          </a:xfrm>
          <a:prstGeom prst="rect">
            <a:avLst/>
          </a:prstGeom>
        </p:spPr>
        <p:txBody>
          <a:bodyPr lIns="0" tIns="0" rIns="0" bIns="0" rtlCol="0" anchor="t">
            <a:spAutoFit/>
          </a:bodyPr>
          <a:lstStyle/>
          <a:p>
            <a:pPr algn="ctr">
              <a:lnSpc>
                <a:spcPts val="10079"/>
              </a:lnSpc>
            </a:pPr>
            <a:r>
              <a:rPr lang="en-US" sz="7199">
                <a:solidFill>
                  <a:srgbClr val="000C7D"/>
                </a:solidFill>
                <a:latin typeface="ADLaM Display"/>
                <a:ea typeface="ADLaM Display"/>
                <a:cs typeface="ADLaM Display"/>
                <a:sym typeface="ADLaM Display"/>
              </a:rPr>
              <a:t>Learning Objectives</a:t>
            </a:r>
          </a:p>
          <a:p>
            <a:pPr algn="ctr">
              <a:lnSpc>
                <a:spcPts val="10079"/>
              </a:lnSpc>
            </a:pPr>
            <a:endParaRPr lang="en-US" sz="7199">
              <a:solidFill>
                <a:srgbClr val="000C7D"/>
              </a:solidFill>
              <a:latin typeface="ADLaM Display"/>
              <a:ea typeface="ADLaM Display"/>
              <a:cs typeface="ADLaM Display"/>
              <a:sym typeface="ADLaM Display"/>
            </a:endParaRPr>
          </a:p>
        </p:txBody>
      </p:sp>
      <p:sp>
        <p:nvSpPr>
          <p:cNvPr id="5" name="TextBox 5"/>
          <p:cNvSpPr txBox="1"/>
          <p:nvPr/>
        </p:nvSpPr>
        <p:spPr>
          <a:xfrm>
            <a:off x="4207532" y="3349209"/>
            <a:ext cx="14080468" cy="3879215"/>
          </a:xfrm>
          <a:prstGeom prst="rect">
            <a:avLst/>
          </a:prstGeom>
        </p:spPr>
        <p:txBody>
          <a:bodyPr lIns="0" tIns="0" rIns="0" bIns="0" rtlCol="0" anchor="t">
            <a:spAutoFit/>
          </a:bodyPr>
          <a:lstStyle/>
          <a:p>
            <a:pPr marL="949957" lvl="1" indent="-474979" algn="l">
              <a:lnSpc>
                <a:spcPts val="6159"/>
              </a:lnSpc>
              <a:buFont typeface="Arial"/>
              <a:buChar char="•"/>
            </a:pPr>
            <a:r>
              <a:rPr lang="en-US" sz="4399">
                <a:solidFill>
                  <a:srgbClr val="000C7D"/>
                </a:solidFill>
                <a:latin typeface="ADLaM Display"/>
                <a:ea typeface="ADLaM Display"/>
                <a:cs typeface="ADLaM Display"/>
                <a:sym typeface="ADLaM Display"/>
              </a:rPr>
              <a:t>Understand the features and use of different types of physical computers</a:t>
            </a:r>
          </a:p>
          <a:p>
            <a:pPr algn="l">
              <a:lnSpc>
                <a:spcPts val="6159"/>
              </a:lnSpc>
            </a:pPr>
            <a:endParaRPr lang="en-US" sz="4399">
              <a:solidFill>
                <a:srgbClr val="000C7D"/>
              </a:solidFill>
              <a:latin typeface="ADLaM Display"/>
              <a:ea typeface="ADLaM Display"/>
              <a:cs typeface="ADLaM Display"/>
              <a:sym typeface="ADLaM Display"/>
            </a:endParaRPr>
          </a:p>
          <a:p>
            <a:pPr marL="949957" lvl="1" indent="-474979" algn="l">
              <a:lnSpc>
                <a:spcPts val="6159"/>
              </a:lnSpc>
              <a:buFont typeface="Arial"/>
              <a:buChar char="•"/>
            </a:pPr>
            <a:r>
              <a:rPr lang="en-US" sz="4399">
                <a:solidFill>
                  <a:srgbClr val="000C7D"/>
                </a:solidFill>
                <a:latin typeface="ADLaM Display"/>
                <a:ea typeface="ADLaM Display"/>
                <a:cs typeface="ADLaM Display"/>
                <a:sym typeface="ADLaM Display"/>
              </a:rPr>
              <a:t>Start to understand the features and use of different types of hardware devices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sp>
        <p:nvSpPr>
          <p:cNvPr id="2" name="Freeform 2"/>
          <p:cNvSpPr/>
          <p:nvPr/>
        </p:nvSpPr>
        <p:spPr>
          <a:xfrm>
            <a:off x="249696" y="7455489"/>
            <a:ext cx="2577001" cy="2577001"/>
          </a:xfrm>
          <a:custGeom>
            <a:avLst/>
            <a:gdLst/>
            <a:ahLst/>
            <a:cxnLst/>
            <a:rect l="l" t="t" r="r" b="b"/>
            <a:pathLst>
              <a:path w="2577001" h="2577001">
                <a:moveTo>
                  <a:pt x="0" y="0"/>
                </a:moveTo>
                <a:lnTo>
                  <a:pt x="2577001" y="0"/>
                </a:lnTo>
                <a:lnTo>
                  <a:pt x="2577001" y="2577001"/>
                </a:lnTo>
                <a:lnTo>
                  <a:pt x="0" y="2577001"/>
                </a:lnTo>
                <a:lnTo>
                  <a:pt x="0" y="0"/>
                </a:lnTo>
                <a:close/>
              </a:path>
            </a:pathLst>
          </a:custGeom>
          <a:blipFill>
            <a:blip r:embed="rId2"/>
            <a:stretch>
              <a:fillRect/>
            </a:stretch>
          </a:blipFill>
        </p:spPr>
        <p:txBody>
          <a:bodyPr/>
          <a:lstStyle/>
          <a:p>
            <a:endParaRPr lang="en-GB"/>
          </a:p>
        </p:txBody>
      </p:sp>
      <p:sp>
        <p:nvSpPr>
          <p:cNvPr id="3" name="Freeform 3"/>
          <p:cNvSpPr/>
          <p:nvPr/>
        </p:nvSpPr>
        <p:spPr>
          <a:xfrm>
            <a:off x="12604941" y="1784626"/>
            <a:ext cx="4930024" cy="4547947"/>
          </a:xfrm>
          <a:custGeom>
            <a:avLst/>
            <a:gdLst/>
            <a:ahLst/>
            <a:cxnLst/>
            <a:rect l="l" t="t" r="r" b="b"/>
            <a:pathLst>
              <a:path w="4930024" h="4547947">
                <a:moveTo>
                  <a:pt x="0" y="0"/>
                </a:moveTo>
                <a:lnTo>
                  <a:pt x="4930024" y="0"/>
                </a:lnTo>
                <a:lnTo>
                  <a:pt x="4930024" y="4547948"/>
                </a:lnTo>
                <a:lnTo>
                  <a:pt x="0" y="4547948"/>
                </a:lnTo>
                <a:lnTo>
                  <a:pt x="0" y="0"/>
                </a:lnTo>
                <a:close/>
              </a:path>
            </a:pathLst>
          </a:custGeom>
          <a:blipFill>
            <a:blip r:embed="rId3"/>
            <a:stretch>
              <a:fillRect/>
            </a:stretch>
          </a:blipFill>
        </p:spPr>
        <p:txBody>
          <a:bodyPr/>
          <a:lstStyle/>
          <a:p>
            <a:endParaRPr lang="en-GB"/>
          </a:p>
        </p:txBody>
      </p:sp>
      <p:sp>
        <p:nvSpPr>
          <p:cNvPr id="4" name="TextBox 4"/>
          <p:cNvSpPr txBox="1"/>
          <p:nvPr/>
        </p:nvSpPr>
        <p:spPr>
          <a:xfrm>
            <a:off x="7489732" y="3435894"/>
            <a:ext cx="9525" cy="2057059"/>
          </a:xfrm>
          <a:prstGeom prst="rect">
            <a:avLst/>
          </a:prstGeom>
        </p:spPr>
        <p:txBody>
          <a:bodyPr lIns="0" tIns="0" rIns="0" bIns="0" rtlCol="0" anchor="t">
            <a:spAutoFit/>
          </a:bodyPr>
          <a:lstStyle/>
          <a:p>
            <a:pPr algn="ctr">
              <a:lnSpc>
                <a:spcPts val="16818"/>
              </a:lnSpc>
              <a:spcBef>
                <a:spcPct val="0"/>
              </a:spcBef>
            </a:pPr>
            <a:endParaRPr/>
          </a:p>
        </p:txBody>
      </p:sp>
      <p:sp>
        <p:nvSpPr>
          <p:cNvPr id="5" name="TextBox 5"/>
          <p:cNvSpPr txBox="1"/>
          <p:nvPr/>
        </p:nvSpPr>
        <p:spPr>
          <a:xfrm>
            <a:off x="2407370" y="3114037"/>
            <a:ext cx="9089380" cy="2624574"/>
          </a:xfrm>
          <a:prstGeom prst="rect">
            <a:avLst/>
          </a:prstGeom>
        </p:spPr>
        <p:txBody>
          <a:bodyPr lIns="0" tIns="0" rIns="0" bIns="0" rtlCol="0" anchor="t">
            <a:spAutoFit/>
          </a:bodyPr>
          <a:lstStyle/>
          <a:p>
            <a:pPr algn="ctr">
              <a:lnSpc>
                <a:spcPts val="21555"/>
              </a:lnSpc>
            </a:pPr>
            <a:r>
              <a:rPr lang="en-US" sz="15396">
                <a:solidFill>
                  <a:srgbClr val="000C7D"/>
                </a:solidFill>
                <a:latin typeface="ADLaM Display"/>
                <a:ea typeface="ADLaM Display"/>
                <a:cs typeface="ADLaM Display"/>
                <a:sym typeface="ADLaM Display"/>
              </a:rPr>
              <a:t>Hardware</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sp>
        <p:nvSpPr>
          <p:cNvPr id="2" name="Freeform 2"/>
          <p:cNvSpPr/>
          <p:nvPr/>
        </p:nvSpPr>
        <p:spPr>
          <a:xfrm>
            <a:off x="249696" y="7455489"/>
            <a:ext cx="2577001" cy="2577001"/>
          </a:xfrm>
          <a:custGeom>
            <a:avLst/>
            <a:gdLst/>
            <a:ahLst/>
            <a:cxnLst/>
            <a:rect l="l" t="t" r="r" b="b"/>
            <a:pathLst>
              <a:path w="2577001" h="2577001">
                <a:moveTo>
                  <a:pt x="0" y="0"/>
                </a:moveTo>
                <a:lnTo>
                  <a:pt x="2577001" y="0"/>
                </a:lnTo>
                <a:lnTo>
                  <a:pt x="2577001" y="2577001"/>
                </a:lnTo>
                <a:lnTo>
                  <a:pt x="0" y="2577001"/>
                </a:lnTo>
                <a:lnTo>
                  <a:pt x="0" y="0"/>
                </a:lnTo>
                <a:close/>
              </a:path>
            </a:pathLst>
          </a:custGeom>
          <a:blipFill>
            <a:blip r:embed="rId3"/>
            <a:stretch>
              <a:fillRect/>
            </a:stretch>
          </a:blipFill>
        </p:spPr>
        <p:txBody>
          <a:bodyPr/>
          <a:lstStyle/>
          <a:p>
            <a:endParaRPr lang="en-GB"/>
          </a:p>
        </p:txBody>
      </p:sp>
      <p:sp>
        <p:nvSpPr>
          <p:cNvPr id="3" name="Freeform 3"/>
          <p:cNvSpPr/>
          <p:nvPr/>
        </p:nvSpPr>
        <p:spPr>
          <a:xfrm>
            <a:off x="3932571" y="588103"/>
            <a:ext cx="10422858" cy="8155887"/>
          </a:xfrm>
          <a:custGeom>
            <a:avLst/>
            <a:gdLst/>
            <a:ahLst/>
            <a:cxnLst/>
            <a:rect l="l" t="t" r="r" b="b"/>
            <a:pathLst>
              <a:path w="10422858" h="8155887">
                <a:moveTo>
                  <a:pt x="0" y="0"/>
                </a:moveTo>
                <a:lnTo>
                  <a:pt x="10422858" y="0"/>
                </a:lnTo>
                <a:lnTo>
                  <a:pt x="10422858" y="8155887"/>
                </a:lnTo>
                <a:lnTo>
                  <a:pt x="0" y="8155887"/>
                </a:lnTo>
                <a:lnTo>
                  <a:pt x="0" y="0"/>
                </a:lnTo>
                <a:close/>
              </a:path>
            </a:pathLst>
          </a:custGeom>
          <a:blipFill>
            <a:blip r:embed="rId4"/>
            <a:stretch>
              <a:fillRect/>
            </a:stretch>
          </a:blipFill>
        </p:spPr>
        <p:txBody>
          <a:bodyPr/>
          <a:lstStyle/>
          <a:p>
            <a:endParaRPr lang="en-GB"/>
          </a:p>
        </p:txBody>
      </p:sp>
      <p:sp>
        <p:nvSpPr>
          <p:cNvPr id="4" name="TextBox 4"/>
          <p:cNvSpPr txBox="1"/>
          <p:nvPr/>
        </p:nvSpPr>
        <p:spPr>
          <a:xfrm>
            <a:off x="7489732" y="3435894"/>
            <a:ext cx="9525" cy="2057059"/>
          </a:xfrm>
          <a:prstGeom prst="rect">
            <a:avLst/>
          </a:prstGeom>
        </p:spPr>
        <p:txBody>
          <a:bodyPr lIns="0" tIns="0" rIns="0" bIns="0" rtlCol="0" anchor="t">
            <a:spAutoFit/>
          </a:bodyPr>
          <a:lstStyle/>
          <a:p>
            <a:pPr algn="ctr">
              <a:lnSpc>
                <a:spcPts val="16818"/>
              </a:lnSpc>
              <a:spcBef>
                <a:spcPct val="0"/>
              </a:spcBef>
            </a:pP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sp>
        <p:nvSpPr>
          <p:cNvPr id="2" name="Freeform 2"/>
          <p:cNvSpPr/>
          <p:nvPr/>
        </p:nvSpPr>
        <p:spPr>
          <a:xfrm>
            <a:off x="249696" y="7455489"/>
            <a:ext cx="2577001" cy="2577001"/>
          </a:xfrm>
          <a:custGeom>
            <a:avLst/>
            <a:gdLst/>
            <a:ahLst/>
            <a:cxnLst/>
            <a:rect l="l" t="t" r="r" b="b"/>
            <a:pathLst>
              <a:path w="2577001" h="2577001">
                <a:moveTo>
                  <a:pt x="0" y="0"/>
                </a:moveTo>
                <a:lnTo>
                  <a:pt x="2577001" y="0"/>
                </a:lnTo>
                <a:lnTo>
                  <a:pt x="2577001" y="2577001"/>
                </a:lnTo>
                <a:lnTo>
                  <a:pt x="0" y="2577001"/>
                </a:lnTo>
                <a:lnTo>
                  <a:pt x="0" y="0"/>
                </a:lnTo>
                <a:close/>
              </a:path>
            </a:pathLst>
          </a:custGeom>
          <a:blipFill>
            <a:blip r:embed="rId3"/>
            <a:stretch>
              <a:fillRect/>
            </a:stretch>
          </a:blipFill>
        </p:spPr>
        <p:txBody>
          <a:bodyPr/>
          <a:lstStyle/>
          <a:p>
            <a:endParaRPr lang="en-GB"/>
          </a:p>
        </p:txBody>
      </p:sp>
      <p:sp>
        <p:nvSpPr>
          <p:cNvPr id="3" name="Freeform 3"/>
          <p:cNvSpPr/>
          <p:nvPr/>
        </p:nvSpPr>
        <p:spPr>
          <a:xfrm>
            <a:off x="2584123" y="1172729"/>
            <a:ext cx="13765929" cy="7571261"/>
          </a:xfrm>
          <a:custGeom>
            <a:avLst/>
            <a:gdLst/>
            <a:ahLst/>
            <a:cxnLst/>
            <a:rect l="l" t="t" r="r" b="b"/>
            <a:pathLst>
              <a:path w="13765929" h="7571261">
                <a:moveTo>
                  <a:pt x="0" y="0"/>
                </a:moveTo>
                <a:lnTo>
                  <a:pt x="13765929" y="0"/>
                </a:lnTo>
                <a:lnTo>
                  <a:pt x="13765929" y="7571261"/>
                </a:lnTo>
                <a:lnTo>
                  <a:pt x="0" y="7571261"/>
                </a:lnTo>
                <a:lnTo>
                  <a:pt x="0" y="0"/>
                </a:lnTo>
                <a:close/>
              </a:path>
            </a:pathLst>
          </a:custGeom>
          <a:blipFill>
            <a:blip r:embed="rId4"/>
            <a:stretch>
              <a:fillRect/>
            </a:stretch>
          </a:blipFill>
        </p:spPr>
        <p:txBody>
          <a:bodyPr/>
          <a:lstStyle/>
          <a:p>
            <a:endParaRPr lang="en-GB"/>
          </a:p>
        </p:txBody>
      </p:sp>
      <p:sp>
        <p:nvSpPr>
          <p:cNvPr id="4" name="TextBox 4"/>
          <p:cNvSpPr txBox="1"/>
          <p:nvPr/>
        </p:nvSpPr>
        <p:spPr>
          <a:xfrm>
            <a:off x="7489732" y="3435894"/>
            <a:ext cx="9525" cy="2057059"/>
          </a:xfrm>
          <a:prstGeom prst="rect">
            <a:avLst/>
          </a:prstGeom>
        </p:spPr>
        <p:txBody>
          <a:bodyPr lIns="0" tIns="0" rIns="0" bIns="0" rtlCol="0" anchor="t">
            <a:spAutoFit/>
          </a:bodyPr>
          <a:lstStyle/>
          <a:p>
            <a:pPr algn="ctr">
              <a:lnSpc>
                <a:spcPts val="16818"/>
              </a:lnSpc>
              <a:spcBef>
                <a:spcPct val="0"/>
              </a:spcBef>
            </a:pP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sp>
        <p:nvSpPr>
          <p:cNvPr id="2" name="Freeform 2"/>
          <p:cNvSpPr/>
          <p:nvPr/>
        </p:nvSpPr>
        <p:spPr>
          <a:xfrm>
            <a:off x="3493371" y="2579527"/>
            <a:ext cx="11301259" cy="5127946"/>
          </a:xfrm>
          <a:custGeom>
            <a:avLst/>
            <a:gdLst/>
            <a:ahLst/>
            <a:cxnLst/>
            <a:rect l="l" t="t" r="r" b="b"/>
            <a:pathLst>
              <a:path w="11301259" h="5127946">
                <a:moveTo>
                  <a:pt x="0" y="0"/>
                </a:moveTo>
                <a:lnTo>
                  <a:pt x="11301258" y="0"/>
                </a:lnTo>
                <a:lnTo>
                  <a:pt x="11301258" y="5127946"/>
                </a:lnTo>
                <a:lnTo>
                  <a:pt x="0" y="5127946"/>
                </a:lnTo>
                <a:lnTo>
                  <a:pt x="0" y="0"/>
                </a:lnTo>
                <a:close/>
              </a:path>
            </a:pathLst>
          </a:custGeom>
          <a:blipFill>
            <a:blip r:embed="rId2"/>
            <a:stretch>
              <a:fillRect/>
            </a:stretch>
          </a:blipFill>
        </p:spPr>
        <p:txBody>
          <a:bodyPr/>
          <a:lstStyle/>
          <a:p>
            <a:endParaRPr lang="en-GB"/>
          </a:p>
        </p:txBody>
      </p:sp>
      <p:sp>
        <p:nvSpPr>
          <p:cNvPr id="3" name="TextBox 3"/>
          <p:cNvSpPr txBox="1"/>
          <p:nvPr/>
        </p:nvSpPr>
        <p:spPr>
          <a:xfrm>
            <a:off x="1524001" y="340866"/>
            <a:ext cx="14320888" cy="1368430"/>
          </a:xfrm>
          <a:prstGeom prst="rect">
            <a:avLst/>
          </a:prstGeom>
        </p:spPr>
        <p:txBody>
          <a:bodyPr wrap="square" lIns="0" tIns="0" rIns="0" bIns="0" rtlCol="0" anchor="t">
            <a:spAutoFit/>
          </a:bodyPr>
          <a:lstStyle/>
          <a:p>
            <a:pPr algn="ctr">
              <a:lnSpc>
                <a:spcPts val="11199"/>
              </a:lnSpc>
            </a:pPr>
            <a:r>
              <a:rPr lang="en-US" sz="7999" dirty="0">
                <a:solidFill>
                  <a:srgbClr val="000C7D"/>
                </a:solidFill>
                <a:latin typeface="ADLaM Display"/>
                <a:ea typeface="ADLaM Display"/>
                <a:cs typeface="ADLaM Display"/>
                <a:sym typeface="ADLaM Display"/>
              </a:rPr>
              <a:t>What was your first device?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3F3D0F35BECBD4DAAC17028F29E0D2F" ma:contentTypeVersion="3" ma:contentTypeDescription="Create a new document." ma:contentTypeScope="" ma:versionID="b546637ef23d071fcf79987f97b49449">
  <xsd:schema xmlns:xsd="http://www.w3.org/2001/XMLSchema" xmlns:xs="http://www.w3.org/2001/XMLSchema" xmlns:p="http://schemas.microsoft.com/office/2006/metadata/properties" xmlns:ns2="bc2fa7dd-ef05-4ab0-a50a-4e0e11717674" targetNamespace="http://schemas.microsoft.com/office/2006/metadata/properties" ma:root="true" ma:fieldsID="e1032bdc6ef6fb91bbf2da7a33b349aa" ns2:_="">
    <xsd:import namespace="bc2fa7dd-ef05-4ab0-a50a-4e0e11717674"/>
    <xsd:element name="properties">
      <xsd:complexType>
        <xsd:sequence>
          <xsd:element name="documentManagement">
            <xsd:complexType>
              <xsd:all>
                <xsd:element ref="ns2:MediaServiceMetadata" minOccurs="0"/>
                <xsd:element ref="ns2:MediaServiceFastMetadata"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c2fa7dd-ef05-4ab0-a50a-4e0e1171767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E649209B-069A-4609-95DE-8FDA8BE9B280}"/>
</file>

<file path=customXml/itemProps2.xml><?xml version="1.0" encoding="utf-8"?>
<ds:datastoreItem xmlns:ds="http://schemas.openxmlformats.org/officeDocument/2006/customXml" ds:itemID="{387E0805-2C95-4D8F-97E8-B1A2DEAF5ED5}"/>
</file>

<file path=customXml/itemProps3.xml><?xml version="1.0" encoding="utf-8"?>
<ds:datastoreItem xmlns:ds="http://schemas.openxmlformats.org/officeDocument/2006/customXml" ds:itemID="{1D76DD73-E81D-41DB-8A47-27E5EDE8979E}"/>
</file>

<file path=docProps/app.xml><?xml version="1.0" encoding="utf-8"?>
<Properties xmlns="http://schemas.openxmlformats.org/officeDocument/2006/extended-properties" xmlns:vt="http://schemas.openxmlformats.org/officeDocument/2006/docPropsVTypes">
  <TotalTime>5</TotalTime>
  <Words>2530</Words>
  <Application>Microsoft Office PowerPoint</Application>
  <PresentationFormat>Custom</PresentationFormat>
  <Paragraphs>442</Paragraphs>
  <Slides>47</Slides>
  <Notes>41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47</vt:i4>
      </vt:variant>
    </vt:vector>
  </HeadingPairs>
  <TitlesOfParts>
    <vt:vector size="51" baseType="lpstr">
      <vt:lpstr>ADLaM Display</vt:lpstr>
      <vt:lpstr>Calibri</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Hardware Lesson 1</dc:title>
  <cp:lastModifiedBy>Bobbie Brandybuck</cp:lastModifiedBy>
  <cp:revision>2</cp:revision>
  <dcterms:created xsi:type="dcterms:W3CDTF">2006-08-16T00:00:00Z</dcterms:created>
  <dcterms:modified xsi:type="dcterms:W3CDTF">2025-09-10T19:06:01Z</dcterms:modified>
  <dc:identifier>DAGx0PHlJdY</dc:identifie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0x01010033F3D0F35BECBD4DAAC17028F29E0D2F</vt:lpwstr>
  </property>
</Properties>
</file>